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66" r:id="rId3"/>
    <p:sldId id="257" r:id="rId4"/>
    <p:sldId id="258" r:id="rId5"/>
    <p:sldId id="259" r:id="rId6"/>
    <p:sldId id="260" r:id="rId7"/>
    <p:sldId id="263" r:id="rId8"/>
    <p:sldId id="261" r:id="rId9"/>
    <p:sldId id="262" r:id="rId10"/>
    <p:sldId id="265" r:id="rId1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6703" autoAdjust="0"/>
  </p:normalViewPr>
  <p:slideViewPr>
    <p:cSldViewPr>
      <p:cViewPr varScale="1">
        <p:scale>
          <a:sx n="55" d="100"/>
          <a:sy n="55" d="100"/>
        </p:scale>
        <p:origin x="-9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15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15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15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F684538-E169-4D29-867E-30F7FF19866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3ABB2FD-F917-4A10-9732-13AC7999385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0212AB-C892-403D-B4B5-DE9AF7806089}" type="slidenum">
              <a:rPr lang="en-US"/>
              <a:pPr/>
              <a:t>1</a:t>
            </a:fld>
            <a:endParaRPr 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pPr marL="228600" indent="-228600"/>
            <a:r>
              <a:rPr lang="en-US" sz="1000" dirty="0"/>
              <a:t>Ever come to services and look around the assembly for who is there and who is absent?  Why?  If Christians are missing, you are not concerned</a:t>
            </a:r>
            <a:r>
              <a:rPr lang="en-US" sz="1000" dirty="0" smtClean="0"/>
              <a:t>?</a:t>
            </a:r>
            <a:endParaRPr lang="en-US" sz="10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0212AB-C892-403D-B4B5-DE9AF7806089}" type="slidenum">
              <a:rPr lang="en-US"/>
              <a:pPr/>
              <a:t>2</a:t>
            </a:fld>
            <a:endParaRPr lang="en-U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pPr marL="228600" indent="-228600"/>
            <a:r>
              <a:rPr lang="en-US" sz="1000" dirty="0"/>
              <a:t>Ever come to services and look around the assembly for who is there and who is absent?  Why?  If Christians are missing, you are not concerned</a:t>
            </a:r>
            <a:r>
              <a:rPr lang="en-US" sz="1000" dirty="0" smtClean="0"/>
              <a:t>?</a:t>
            </a:r>
            <a:endParaRPr lang="en-US" sz="1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62FBDE-BD28-48E8-BE25-DC7EE59BB676}" type="slidenum">
              <a:rPr lang="en-US"/>
              <a:pPr/>
              <a:t>4</a:t>
            </a:fld>
            <a:endParaRPr lang="en-US"/>
          </a:p>
        </p:txBody>
      </p:sp>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p:txBody>
          <a:bodyPr/>
          <a:lstStyle/>
          <a:p>
            <a:r>
              <a:rPr lang="en-US" dirty="0"/>
              <a:t>At the State of Texas offices we know that many workers come and go.  Why is this?  Many worker want a job, they want the pay, but they don’t want the work.</a:t>
            </a:r>
          </a:p>
          <a:p>
            <a:r>
              <a:rPr lang="en-US" dirty="0"/>
              <a:t>They often are hired and the State spends $50,000 to train a worker to work and when it comes down to actually doing the work, it is too hard, the effort required is too great, the amount of work is to draining and they walk away and leave their jobs.                      If you fail to give proper notice of </a:t>
            </a:r>
            <a:r>
              <a:rPr lang="en-US" b="1" i="1" dirty="0"/>
              <a:t>attendance</a:t>
            </a:r>
            <a:r>
              <a:rPr lang="en-US" dirty="0"/>
              <a:t> problems in advance as explained in this </a:t>
            </a:r>
            <a:r>
              <a:rPr lang="en-US" b="1" i="1" dirty="0"/>
              <a:t>policy</a:t>
            </a:r>
            <a:r>
              <a:rPr lang="en-US" dirty="0"/>
              <a:t>, you may be subject to disciplinary action, </a:t>
            </a:r>
            <a:r>
              <a:rPr lang="en-US" b="1" dirty="0"/>
              <a:t>...</a:t>
            </a:r>
            <a:r>
              <a:rPr lang="en-US" dirty="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D6D946-CF56-4571-B62D-40F8817E6D0B}" type="slidenum">
              <a:rPr lang="en-US"/>
              <a:pPr/>
              <a:t>6</a:t>
            </a:fld>
            <a:endParaRPr lang="en-US"/>
          </a:p>
        </p:txBody>
      </p:sp>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US" dirty="0"/>
              <a:t>I would totally agree that the church is not a business but it does have similar needs due basic principals involved with being part of an organization and it’s needs for success.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8F89E3-BCA3-4CC6-801A-1C92C780585C}" type="slidenum">
              <a:rPr lang="en-US"/>
              <a:pPr/>
              <a:t>7</a:t>
            </a:fld>
            <a:endParaRPr lang="en-US"/>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b="1" dirty="0"/>
              <a:t>Acts 2:46    And they, continuing daily with one accord in the temple, and breaking bread from house to house, did eat their meat with gladness and singleness of heart,                 </a:t>
            </a:r>
            <a:endParaRPr lang="en-US" b="1" dirty="0" smtClean="0"/>
          </a:p>
          <a:p>
            <a:endParaRPr lang="en-US" b="1" dirty="0" smtClean="0"/>
          </a:p>
          <a:p>
            <a:r>
              <a:rPr lang="en-US" b="1" dirty="0" smtClean="0"/>
              <a:t>Acts </a:t>
            </a:r>
            <a:r>
              <a:rPr lang="en-US" b="1" dirty="0"/>
              <a:t>3:1   Now Peter and John went up together into the temple at the hour of prayer, being the ninth hour.10 And they knew that it was he which sat for alms at the Beautiful gate of the temple: and they were filled with wonder and amazement at that which had happened unto him  12 And when Peter saw it, he answered unto the people, Ye men of Israel, why marvel ye at this? or why look ye so earnestly on us, as though by our own power or holiness we had made this man to walk?       </a:t>
            </a:r>
          </a:p>
          <a:p>
            <a:endParaRPr lang="en-US" b="1" dirty="0" smtClean="0"/>
          </a:p>
          <a:p>
            <a:r>
              <a:rPr lang="en-US" b="1" dirty="0" smtClean="0"/>
              <a:t>Acts </a:t>
            </a:r>
            <a:r>
              <a:rPr lang="en-US" b="1" dirty="0"/>
              <a:t>4:29-35 And now, Lord, behold their </a:t>
            </a:r>
            <a:r>
              <a:rPr lang="en-US" b="1" dirty="0" err="1"/>
              <a:t>threatenings</a:t>
            </a:r>
            <a:r>
              <a:rPr lang="en-US" b="1" dirty="0"/>
              <a:t>: and grant unto thy servants, that with all boldness they may speak thy word,   30 By stretching forth </a:t>
            </a:r>
            <a:r>
              <a:rPr lang="en-US" b="1" dirty="0" err="1"/>
              <a:t>thine</a:t>
            </a:r>
            <a:r>
              <a:rPr lang="en-US" b="1" dirty="0"/>
              <a:t> hand to heal; and that signs and wonders may be done by the name of thy holy child Jesus.  31 And when they had prayed, the place was shaken where they were assembled together; and they were all filled with the Holy Ghost, and they </a:t>
            </a:r>
            <a:r>
              <a:rPr lang="en-US" b="1" dirty="0" err="1"/>
              <a:t>spake</a:t>
            </a:r>
            <a:r>
              <a:rPr lang="en-US" b="1" dirty="0"/>
              <a:t> the word of God with boldness. 32 And the multitude of them that believed were of one heart and of one soul: neither said any of them that ought of the things which he possessed was his own; but they had all things common.  33 And with great power gave the apostles witness of the resurrection of the Lord Jesus: and great grace was upon them all.  34 Neither was there any among them that lacked: for as many as were possessors of lands or houses sold them, and brought the prices of the things that were sold, 35 And laid them down at the apostles' feet: and distribution was made unto every man according as he had need.    </a:t>
            </a:r>
            <a:endParaRPr lang="en-US" b="1" dirty="0" smtClean="0"/>
          </a:p>
          <a:p>
            <a:endParaRPr lang="en-US" b="1" dirty="0" smtClean="0"/>
          </a:p>
          <a:p>
            <a:r>
              <a:rPr lang="en-US" b="1" dirty="0" smtClean="0"/>
              <a:t> </a:t>
            </a:r>
            <a:r>
              <a:rPr lang="en-US" b="1" dirty="0"/>
              <a:t>Acts 11:25-27 Then departed Barnabas to Tarsus, for to seek Saul: And when he had found him, he brought him unto Antioch. And it came to pass, that a whole year they assembled themselves with the church, and taught much people. And the disciples were called Christians first in Antioch.</a:t>
            </a:r>
            <a:endParaRPr lang="en-US" sz="1400" b="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003A74-638F-4D69-9E18-22EF53576006}" type="slidenum">
              <a:rPr lang="en-US"/>
              <a:pPr/>
              <a:t>8</a:t>
            </a:fld>
            <a:endParaRPr lang="en-U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pPr>
              <a:lnSpc>
                <a:spcPct val="90000"/>
              </a:lnSpc>
            </a:pPr>
            <a:r>
              <a:rPr lang="en-US" sz="1000" b="1" dirty="0"/>
              <a:t>Matt 22:37  Jesus said unto him, Thou </a:t>
            </a:r>
            <a:r>
              <a:rPr lang="en-US" sz="1000" b="1" dirty="0" err="1"/>
              <a:t>shalt</a:t>
            </a:r>
            <a:r>
              <a:rPr lang="en-US" sz="1000" b="1" dirty="0"/>
              <a:t> love the Lord thy God with all thy heart, and with all thy soul, and with all thy mind.</a:t>
            </a:r>
          </a:p>
          <a:p>
            <a:pPr>
              <a:lnSpc>
                <a:spcPct val="90000"/>
              </a:lnSpc>
            </a:pPr>
            <a:r>
              <a:rPr lang="en-US" sz="1000" b="1" dirty="0"/>
              <a:t> </a:t>
            </a:r>
          </a:p>
          <a:p>
            <a:pPr>
              <a:lnSpc>
                <a:spcPct val="90000"/>
              </a:lnSpc>
            </a:pPr>
            <a:r>
              <a:rPr lang="en-US" sz="1000" b="1" dirty="0"/>
              <a:t>Matt 24:12 And because iniquity shall abound, the love of many shall wax cold.</a:t>
            </a:r>
          </a:p>
          <a:p>
            <a:pPr>
              <a:lnSpc>
                <a:spcPct val="90000"/>
              </a:lnSpc>
            </a:pPr>
            <a:endParaRPr lang="en-US" sz="1000" b="1" dirty="0"/>
          </a:p>
          <a:p>
            <a:pPr>
              <a:lnSpc>
                <a:spcPct val="90000"/>
              </a:lnSpc>
            </a:pPr>
            <a:endParaRPr lang="en-US" sz="1000" b="1" dirty="0"/>
          </a:p>
          <a:p>
            <a:pPr>
              <a:lnSpc>
                <a:spcPct val="90000"/>
              </a:lnSpc>
            </a:pPr>
            <a:r>
              <a:rPr lang="en-US" sz="1000" b="1" dirty="0"/>
              <a:t>Luke 20:46-47 Beware of the scribes, which desire to walk in long robes, and love greetings in the markets, and the highest seats in the synagogues, and the chief rooms at feasts;47 Which devour widows' houses, and for a </a:t>
            </a:r>
            <a:r>
              <a:rPr lang="en-US" sz="1000" b="1" dirty="0" err="1"/>
              <a:t>shew</a:t>
            </a:r>
            <a:r>
              <a:rPr lang="en-US" sz="1000" b="1" dirty="0"/>
              <a:t> make long prayers: the same shall receive greater damnation.</a:t>
            </a:r>
          </a:p>
          <a:p>
            <a:pPr>
              <a:lnSpc>
                <a:spcPct val="90000"/>
              </a:lnSpc>
            </a:pPr>
            <a:endParaRPr lang="en-US" sz="1000" b="1" dirty="0"/>
          </a:p>
          <a:p>
            <a:pPr>
              <a:lnSpc>
                <a:spcPct val="90000"/>
              </a:lnSpc>
            </a:pPr>
            <a:endParaRPr lang="en-US" b="1" dirty="0"/>
          </a:p>
          <a:p>
            <a:pPr>
              <a:lnSpc>
                <a:spcPct val="90000"/>
              </a:lnSpc>
            </a:pPr>
            <a:endParaRPr lang="en-US" b="1"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599FB3-7B60-46C8-B73D-E84E47EE88BF}" type="slidenum">
              <a:rPr lang="en-US"/>
              <a:pPr/>
              <a:t>9</a:t>
            </a:fld>
            <a:endParaRPr lang="en-US"/>
          </a:p>
        </p:txBody>
      </p:sp>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b="1" dirty="0"/>
              <a:t>Matt 9:10-12 And it came to pass, as Jesus sat at meat in the house, behold, many publicans and sinners came and sat down with him and his disciples.</a:t>
            </a:r>
          </a:p>
          <a:p>
            <a:r>
              <a:rPr lang="en-US" b="1" dirty="0"/>
              <a:t>11 And when the Pharisees saw it, they said unto his disciples, Why </a:t>
            </a:r>
            <a:r>
              <a:rPr lang="en-US" b="1" dirty="0" err="1"/>
              <a:t>eateth</a:t>
            </a:r>
            <a:r>
              <a:rPr lang="en-US" b="1" dirty="0"/>
              <a:t> your Master with publicans and sinners?</a:t>
            </a:r>
          </a:p>
          <a:p>
            <a:r>
              <a:rPr lang="en-US" b="1" dirty="0"/>
              <a:t>12 But when Jesus heard that, he said unto them, They that be whole need not a physician, but they that are sick.</a:t>
            </a:r>
          </a:p>
          <a:p>
            <a:endParaRPr lang="en-US" b="1" dirty="0"/>
          </a:p>
          <a:p>
            <a:r>
              <a:rPr lang="en-US" b="1" dirty="0"/>
              <a:t>Matt 23:1     Then </a:t>
            </a:r>
            <a:r>
              <a:rPr lang="en-US" b="1" dirty="0" err="1"/>
              <a:t>spake</a:t>
            </a:r>
            <a:r>
              <a:rPr lang="en-US" b="1" dirty="0"/>
              <a:t> Jesus to the multitude, and to his disciples,</a:t>
            </a:r>
          </a:p>
          <a:p>
            <a:endParaRPr lang="en-US" b="1" dirty="0"/>
          </a:p>
          <a:p>
            <a:r>
              <a:rPr lang="en-US" b="1" dirty="0"/>
              <a:t>Matt 26:17-20   Now the first day of the feast of unleavened bread the disciples came to Jesus, saying unto him, Where wilt thou that we prepare for thee to eat the </a:t>
            </a:r>
            <a:r>
              <a:rPr lang="en-US" b="1" dirty="0" err="1"/>
              <a:t>passover</a:t>
            </a:r>
            <a:r>
              <a:rPr lang="en-US" b="1" dirty="0"/>
              <a:t>?</a:t>
            </a:r>
          </a:p>
          <a:p>
            <a:r>
              <a:rPr lang="en-US" b="1" dirty="0"/>
              <a:t>18 And he said, Go into the city to such a man, and say unto him, The Master </a:t>
            </a:r>
            <a:r>
              <a:rPr lang="en-US" b="1" dirty="0" err="1"/>
              <a:t>saith</a:t>
            </a:r>
            <a:r>
              <a:rPr lang="en-US" b="1" dirty="0"/>
              <a:t>, My time is at hand; I will keep the </a:t>
            </a:r>
            <a:r>
              <a:rPr lang="en-US" b="1" dirty="0" err="1"/>
              <a:t>passover</a:t>
            </a:r>
            <a:r>
              <a:rPr lang="en-US" b="1" dirty="0"/>
              <a:t> at thy house with my disciples.</a:t>
            </a:r>
          </a:p>
          <a:p>
            <a:endParaRPr lang="en-US" b="1" dirty="0"/>
          </a:p>
          <a:p>
            <a:r>
              <a:rPr lang="en-US" b="1" dirty="0"/>
              <a:t>19 And the disciples did as Jesus had appointed them; and they made ready the </a:t>
            </a:r>
            <a:r>
              <a:rPr lang="en-US" b="1" dirty="0" err="1"/>
              <a:t>passover</a:t>
            </a:r>
            <a:r>
              <a:rPr lang="en-US" b="1" dirty="0"/>
              <a:t>.</a:t>
            </a:r>
          </a:p>
          <a:p>
            <a:r>
              <a:rPr lang="en-US" b="1" dirty="0"/>
              <a:t>20 Now when the even was come, he sat down with the twelve.</a:t>
            </a:r>
          </a:p>
          <a:p>
            <a:endParaRPr lang="en-US" b="1" dirty="0"/>
          </a:p>
          <a:p>
            <a:endParaRPr lang="en-US" sz="1400" b="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F4542D4-F3A6-48DC-8EC2-630C0234183A}" type="slidenum">
              <a:rPr lang="en-US" altLang="en-US"/>
              <a:pPr/>
              <a:t>‹#›</a:t>
            </a:fld>
            <a:endParaRPr lang="en-US" altLang="en-US"/>
          </a:p>
        </p:txBody>
      </p:sp>
    </p:spTree>
  </p:cSld>
  <p:clrMapOvr>
    <a:masterClrMapping/>
  </p:clrMapOvr>
  <p:transition spd="slow">
    <p:cover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6DBB8E6-4D1D-41A7-9E60-B2BD861DE153}" type="slidenum">
              <a:rPr lang="en-US" altLang="en-US"/>
              <a:pPr/>
              <a:t>‹#›</a:t>
            </a:fld>
            <a:endParaRPr lang="en-US" altLang="en-US"/>
          </a:p>
        </p:txBody>
      </p:sp>
    </p:spTree>
  </p:cSld>
  <p:clrMapOvr>
    <a:masterClrMapping/>
  </p:clrMapOvr>
  <p:transition spd="slow">
    <p:cover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609600"/>
            <a:ext cx="20955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609600"/>
            <a:ext cx="61341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32FE0EB-841B-42B0-A197-C24ECAFCA7C2}" type="slidenum">
              <a:rPr lang="en-US" altLang="en-US"/>
              <a:pPr/>
              <a:t>‹#›</a:t>
            </a:fld>
            <a:endParaRPr lang="en-US" altLang="en-US"/>
          </a:p>
        </p:txBody>
      </p:sp>
    </p:spTree>
  </p:cSld>
  <p:clrMapOvr>
    <a:masterClrMapping/>
  </p:clrMapOvr>
  <p:transition spd="slow">
    <p:cover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6E7A983-B390-4084-AD3D-0ABBA9024D34}" type="slidenum">
              <a:rPr lang="en-US" altLang="en-US"/>
              <a:pPr/>
              <a:t>‹#›</a:t>
            </a:fld>
            <a:endParaRPr lang="en-US" altLang="en-US"/>
          </a:p>
        </p:txBody>
      </p:sp>
    </p:spTree>
  </p:cSld>
  <p:clrMapOvr>
    <a:masterClrMapping/>
  </p:clrMapOvr>
  <p:transition spd="slow">
    <p:cover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3D77CF1-A7CE-4FA5-B788-993B4D4030D1}" type="slidenum">
              <a:rPr lang="en-US" altLang="en-US"/>
              <a:pPr/>
              <a:t>‹#›</a:t>
            </a:fld>
            <a:endParaRPr lang="en-US" altLang="en-US"/>
          </a:p>
        </p:txBody>
      </p:sp>
    </p:spTree>
  </p:cSld>
  <p:clrMapOvr>
    <a:masterClrMapping/>
  </p:clrMapOvr>
  <p:transition spd="slow">
    <p:cover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981200"/>
            <a:ext cx="41148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1148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1154D34-DB80-41DD-8B4A-B3C835A201FD}" type="slidenum">
              <a:rPr lang="en-US" altLang="en-US"/>
              <a:pPr/>
              <a:t>‹#›</a:t>
            </a:fld>
            <a:endParaRPr lang="en-US" altLang="en-US"/>
          </a:p>
        </p:txBody>
      </p:sp>
    </p:spTree>
  </p:cSld>
  <p:clrMapOvr>
    <a:masterClrMapping/>
  </p:clrMapOvr>
  <p:transition spd="slow">
    <p:cover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3907A8A-2021-4857-B788-3FE31DBE6F68}" type="slidenum">
              <a:rPr lang="en-US" altLang="en-US"/>
              <a:pPr/>
              <a:t>‹#›</a:t>
            </a:fld>
            <a:endParaRPr lang="en-US" altLang="en-US"/>
          </a:p>
        </p:txBody>
      </p:sp>
    </p:spTree>
  </p:cSld>
  <p:clrMapOvr>
    <a:masterClrMapping/>
  </p:clrMapOvr>
  <p:transition spd="slow">
    <p:cover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AF2FC45-097A-4B49-93A5-12B9DADA8F89}" type="slidenum">
              <a:rPr lang="en-US" altLang="en-US"/>
              <a:pPr/>
              <a:t>‹#›</a:t>
            </a:fld>
            <a:endParaRPr lang="en-US" altLang="en-US"/>
          </a:p>
        </p:txBody>
      </p:sp>
    </p:spTree>
  </p:cSld>
  <p:clrMapOvr>
    <a:masterClrMapping/>
  </p:clrMapOvr>
  <p:transition spd="slow">
    <p:cover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8F1B7D9-49E1-4AE4-B5F6-72BFBE8DC37B}" type="slidenum">
              <a:rPr lang="en-US" altLang="en-US"/>
              <a:pPr/>
              <a:t>‹#›</a:t>
            </a:fld>
            <a:endParaRPr lang="en-US" altLang="en-US"/>
          </a:p>
        </p:txBody>
      </p:sp>
    </p:spTree>
  </p:cSld>
  <p:clrMapOvr>
    <a:masterClrMapping/>
  </p:clrMapOvr>
  <p:transition spd="slow">
    <p:cover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F1712B7-90D5-4727-BA76-5C9247ED1E5E}" type="slidenum">
              <a:rPr lang="en-US" altLang="en-US"/>
              <a:pPr/>
              <a:t>‹#›</a:t>
            </a:fld>
            <a:endParaRPr lang="en-US" altLang="en-US"/>
          </a:p>
        </p:txBody>
      </p:sp>
    </p:spTree>
  </p:cSld>
  <p:clrMapOvr>
    <a:masterClrMapping/>
  </p:clrMapOvr>
  <p:transition spd="slow">
    <p:cover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F800AAD-9B53-4B2D-B42D-2671F860812A}" type="slidenum">
              <a:rPr lang="en-US" altLang="en-US"/>
              <a:pPr/>
              <a:t>‹#›</a:t>
            </a:fld>
            <a:endParaRPr lang="en-US" altLang="en-US"/>
          </a:p>
        </p:txBody>
      </p:sp>
    </p:spTree>
  </p:cSld>
  <p:clrMapOvr>
    <a:masterClrMapping/>
  </p:clrMapOvr>
  <p:transition spd="slow">
    <p:cover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81000" y="1981200"/>
            <a:ext cx="8382000" cy="4343400"/>
          </a:xfrm>
          <a:prstGeom prst="rect">
            <a:avLst/>
          </a:prstGeom>
          <a:noFill/>
          <a:ln w="9525">
            <a:solidFill>
              <a:schemeClr val="accent1"/>
            </a:solidFill>
            <a:prstDash val="lgDashDotDot"/>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8458200" y="6248400"/>
            <a:ext cx="6858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3200" b="1">
                <a:solidFill>
                  <a:schemeClr val="accent2"/>
                </a:solidFill>
              </a:defRPr>
            </a:lvl1pPr>
          </a:lstStyle>
          <a:p>
            <a:fld id="{01E77F52-9B07-4169-879A-DAB5970118E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dir="ru"/>
  </p:transition>
  <p:hf hdr="0" ftr="0" dt="0"/>
  <p:txStyles>
    <p:titleStyle>
      <a:lvl1pPr algn="ctr" rtl="0" eaLnBrk="0" fontAlgn="base" hangingPunct="0">
        <a:spcBef>
          <a:spcPct val="0"/>
        </a:spcBef>
        <a:spcAft>
          <a:spcPct val="0"/>
        </a:spcAft>
        <a:defRPr sz="4400" b="1">
          <a:solidFill>
            <a:schemeClr val="accent1"/>
          </a:solidFill>
          <a:latin typeface="+mj-lt"/>
          <a:ea typeface="+mj-ea"/>
          <a:cs typeface="+mj-cs"/>
        </a:defRPr>
      </a:lvl1pPr>
      <a:lvl2pPr algn="ctr" rtl="0" eaLnBrk="0" fontAlgn="base" hangingPunct="0">
        <a:spcBef>
          <a:spcPct val="0"/>
        </a:spcBef>
        <a:spcAft>
          <a:spcPct val="0"/>
        </a:spcAft>
        <a:defRPr sz="4400" b="1">
          <a:solidFill>
            <a:schemeClr val="accent1"/>
          </a:solidFill>
          <a:latin typeface="Times"/>
        </a:defRPr>
      </a:lvl2pPr>
      <a:lvl3pPr algn="ctr" rtl="0" eaLnBrk="0" fontAlgn="base" hangingPunct="0">
        <a:spcBef>
          <a:spcPct val="0"/>
        </a:spcBef>
        <a:spcAft>
          <a:spcPct val="0"/>
        </a:spcAft>
        <a:defRPr sz="4400" b="1">
          <a:solidFill>
            <a:schemeClr val="accent1"/>
          </a:solidFill>
          <a:latin typeface="Times"/>
        </a:defRPr>
      </a:lvl3pPr>
      <a:lvl4pPr algn="ctr" rtl="0" eaLnBrk="0" fontAlgn="base" hangingPunct="0">
        <a:spcBef>
          <a:spcPct val="0"/>
        </a:spcBef>
        <a:spcAft>
          <a:spcPct val="0"/>
        </a:spcAft>
        <a:defRPr sz="4400" b="1">
          <a:solidFill>
            <a:schemeClr val="accent1"/>
          </a:solidFill>
          <a:latin typeface="Times"/>
        </a:defRPr>
      </a:lvl4pPr>
      <a:lvl5pPr algn="ctr" rtl="0" eaLnBrk="0" fontAlgn="base" hangingPunct="0">
        <a:spcBef>
          <a:spcPct val="0"/>
        </a:spcBef>
        <a:spcAft>
          <a:spcPct val="0"/>
        </a:spcAft>
        <a:defRPr sz="4400" b="1">
          <a:solidFill>
            <a:schemeClr val="accent1"/>
          </a:solidFill>
          <a:latin typeface="Times"/>
        </a:defRPr>
      </a:lvl5pPr>
      <a:lvl6pPr marL="457200" algn="ctr" rtl="0" eaLnBrk="0" fontAlgn="base" hangingPunct="0">
        <a:spcBef>
          <a:spcPct val="0"/>
        </a:spcBef>
        <a:spcAft>
          <a:spcPct val="0"/>
        </a:spcAft>
        <a:defRPr sz="4400" b="1">
          <a:solidFill>
            <a:schemeClr val="accent1"/>
          </a:solidFill>
          <a:latin typeface="Times"/>
        </a:defRPr>
      </a:lvl6pPr>
      <a:lvl7pPr marL="914400" algn="ctr" rtl="0" eaLnBrk="0" fontAlgn="base" hangingPunct="0">
        <a:spcBef>
          <a:spcPct val="0"/>
        </a:spcBef>
        <a:spcAft>
          <a:spcPct val="0"/>
        </a:spcAft>
        <a:defRPr sz="4400" b="1">
          <a:solidFill>
            <a:schemeClr val="accent1"/>
          </a:solidFill>
          <a:latin typeface="Times"/>
        </a:defRPr>
      </a:lvl7pPr>
      <a:lvl8pPr marL="1371600" algn="ctr" rtl="0" eaLnBrk="0" fontAlgn="base" hangingPunct="0">
        <a:spcBef>
          <a:spcPct val="0"/>
        </a:spcBef>
        <a:spcAft>
          <a:spcPct val="0"/>
        </a:spcAft>
        <a:defRPr sz="4400" b="1">
          <a:solidFill>
            <a:schemeClr val="accent1"/>
          </a:solidFill>
          <a:latin typeface="Times"/>
        </a:defRPr>
      </a:lvl8pPr>
      <a:lvl9pPr marL="1828800" algn="ctr" rtl="0" eaLnBrk="0" fontAlgn="base" hangingPunct="0">
        <a:spcBef>
          <a:spcPct val="0"/>
        </a:spcBef>
        <a:spcAft>
          <a:spcPct val="0"/>
        </a:spcAft>
        <a:defRPr sz="4400" b="1">
          <a:solidFill>
            <a:schemeClr val="accent1"/>
          </a:solidFill>
          <a:latin typeface="Times"/>
        </a:defRPr>
      </a:lvl9pPr>
    </p:titleStyle>
    <p:bodyStyle>
      <a:lvl1pPr marL="342900" indent="-342900" algn="l" rtl="0" eaLnBrk="0" fontAlgn="base" hangingPunct="0">
        <a:spcBef>
          <a:spcPct val="20000"/>
        </a:spcBef>
        <a:spcAft>
          <a:spcPct val="0"/>
        </a:spcAft>
        <a:buChar char="•"/>
        <a:defRPr sz="4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D810C44A-24BF-48B2-B0B1-6FD6F09E9F1F}" type="slidenum">
              <a:rPr lang="en-US" altLang="en-US"/>
              <a:pPr/>
              <a:t>1</a:t>
            </a:fld>
            <a:endParaRPr lang="en-US" altLang="en-US"/>
          </a:p>
        </p:txBody>
      </p:sp>
      <p:sp>
        <p:nvSpPr>
          <p:cNvPr id="10" name="Rectangle 9"/>
          <p:cNvSpPr/>
          <p:nvPr/>
        </p:nvSpPr>
        <p:spPr>
          <a:xfrm>
            <a:off x="609600" y="914400"/>
            <a:ext cx="8077200" cy="3416320"/>
          </a:xfrm>
          <a:prstGeom prst="rect">
            <a:avLst/>
          </a:prstGeom>
        </p:spPr>
        <p:txBody>
          <a:bodyPr wrap="square">
            <a:spAutoFit/>
          </a:bodyPr>
          <a:lstStyle/>
          <a:p>
            <a:pPr algn="ctr"/>
            <a:r>
              <a:rPr lang="en-US" sz="5400" dirty="0"/>
              <a:t>B</a:t>
            </a:r>
            <a:r>
              <a:rPr lang="en-US" sz="5400" dirty="0" smtClean="0"/>
              <a:t>ut he who stands firm to the end will be saved. </a:t>
            </a:r>
            <a:endParaRPr lang="en-US" sz="5400" dirty="0"/>
          </a:p>
          <a:p>
            <a:endParaRPr lang="en-US" sz="5400" dirty="0" smtClean="0"/>
          </a:p>
          <a:p>
            <a:r>
              <a:rPr lang="en-US" sz="5400" dirty="0" smtClean="0"/>
              <a:t>Matthew 24:13</a:t>
            </a:r>
            <a:endParaRPr lang="en-US" sz="5400" dirty="0"/>
          </a:p>
        </p:txBody>
      </p:sp>
    </p:spTree>
  </p:cSld>
  <p:clrMapOvr>
    <a:masterClrMapping/>
  </p:clrMapOvr>
  <p:transition spd="slow">
    <p:cover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BE82911-6F40-46E6-B268-EBC37B90232F}" type="slidenum">
              <a:rPr lang="en-US" altLang="en-US"/>
              <a:pPr/>
              <a:t>10</a:t>
            </a:fld>
            <a:endParaRPr lang="en-US" altLang="en-US"/>
          </a:p>
        </p:txBody>
      </p:sp>
      <p:sp>
        <p:nvSpPr>
          <p:cNvPr id="19460" name="Rectangle 4"/>
          <p:cNvSpPr>
            <a:spLocks noGrp="1" noChangeArrowheads="1"/>
          </p:cNvSpPr>
          <p:nvPr>
            <p:ph type="ctrTitle"/>
          </p:nvPr>
        </p:nvSpPr>
        <p:spPr>
          <a:xfrm>
            <a:off x="533400" y="304800"/>
            <a:ext cx="8153400" cy="2362200"/>
          </a:xfrm>
          <a:ln w="76200">
            <a:solidFill>
              <a:schemeClr val="accent1"/>
            </a:solidFill>
          </a:ln>
        </p:spPr>
        <p:txBody>
          <a:bodyPr/>
          <a:lstStyle/>
          <a:p>
            <a:r>
              <a:rPr lang="en-US" dirty="0" smtClean="0"/>
              <a:t>We should be Living </a:t>
            </a:r>
            <a:r>
              <a:rPr lang="en-US" dirty="0"/>
              <a:t/>
            </a:r>
            <a:br>
              <a:rPr lang="en-US" dirty="0"/>
            </a:br>
            <a:r>
              <a:rPr lang="en-US" dirty="0"/>
              <a:t>Faithfully To </a:t>
            </a:r>
            <a:br>
              <a:rPr lang="en-US" dirty="0"/>
            </a:br>
            <a:r>
              <a:rPr lang="en-US" dirty="0" smtClean="0"/>
              <a:t>our God!</a:t>
            </a:r>
            <a:endParaRPr lang="en-US" dirty="0"/>
          </a:p>
        </p:txBody>
      </p:sp>
      <p:sp>
        <p:nvSpPr>
          <p:cNvPr id="19461" name="Rectangle 5"/>
          <p:cNvSpPr>
            <a:spLocks noGrp="1" noChangeArrowheads="1"/>
          </p:cNvSpPr>
          <p:nvPr>
            <p:ph type="subTitle" idx="1"/>
          </p:nvPr>
        </p:nvSpPr>
        <p:spPr>
          <a:xfrm>
            <a:off x="228600" y="2971800"/>
            <a:ext cx="8915400" cy="3581400"/>
          </a:xfrm>
          <a:ln/>
        </p:spPr>
        <p:txBody>
          <a:bodyPr/>
          <a:lstStyle/>
          <a:p>
            <a:r>
              <a:rPr lang="en-US" sz="4400" b="0" dirty="0" smtClean="0"/>
              <a:t>Luke 21:19: “By standing firm you will gain LIFE.”</a:t>
            </a:r>
          </a:p>
          <a:p>
            <a:pPr algn="l"/>
            <a:r>
              <a:rPr lang="en-US" sz="4400" b="0" dirty="0" smtClean="0"/>
              <a:t>Better than </a:t>
            </a:r>
            <a:r>
              <a:rPr lang="en-US" sz="4400" b="0" dirty="0" err="1" smtClean="0"/>
              <a:t>worldy</a:t>
            </a:r>
            <a:r>
              <a:rPr lang="en-US" sz="4400" b="0" dirty="0" smtClean="0"/>
              <a:t> riches..</a:t>
            </a:r>
          </a:p>
          <a:p>
            <a:r>
              <a:rPr lang="en-US" sz="4400" b="0" i="1" dirty="0" smtClean="0"/>
              <a:t>“Don’t make the devil happy by giving up on your commitments.”</a:t>
            </a:r>
          </a:p>
          <a:p>
            <a:endParaRPr lang="en-US" sz="4400" dirty="0"/>
          </a:p>
        </p:txBody>
      </p:sp>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wedge">
                                      <p:cBhvr>
                                        <p:cTn id="7" dur="2000"/>
                                        <p:tgtEl>
                                          <p:spTgt spid="19460"/>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9461">
                                            <p:bg/>
                                          </p:spTgt>
                                        </p:tgtEl>
                                        <p:attrNameLst>
                                          <p:attrName>style.visibility</p:attrName>
                                        </p:attrNameLst>
                                      </p:cBhvr>
                                      <p:to>
                                        <p:strVal val="visible"/>
                                      </p:to>
                                    </p:set>
                                    <p:animEffect transition="in" filter="wedge">
                                      <p:cBhvr>
                                        <p:cTn id="12" dur="2000"/>
                                        <p:tgtEl>
                                          <p:spTgt spid="19461">
                                            <p:bg/>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9461">
                                            <p:txEl>
                                              <p:pRg st="0" end="0"/>
                                            </p:txEl>
                                          </p:spTgt>
                                        </p:tgtEl>
                                        <p:attrNameLst>
                                          <p:attrName>style.visibility</p:attrName>
                                        </p:attrNameLst>
                                      </p:cBhvr>
                                      <p:to>
                                        <p:strVal val="visible"/>
                                      </p:to>
                                    </p:set>
                                    <p:animEffect transition="in" filter="wedge">
                                      <p:cBhvr>
                                        <p:cTn id="17" dur="2000"/>
                                        <p:tgtEl>
                                          <p:spTgt spid="1946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9461">
                                            <p:txEl>
                                              <p:pRg st="1" end="1"/>
                                            </p:txEl>
                                          </p:spTgt>
                                        </p:tgtEl>
                                        <p:attrNameLst>
                                          <p:attrName>style.visibility</p:attrName>
                                        </p:attrNameLst>
                                      </p:cBhvr>
                                      <p:to>
                                        <p:strVal val="visible"/>
                                      </p:to>
                                    </p:set>
                                    <p:animEffect transition="in" filter="wedge">
                                      <p:cBhvr>
                                        <p:cTn id="22" dur="2000"/>
                                        <p:tgtEl>
                                          <p:spTgt spid="1946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9461">
                                            <p:txEl>
                                              <p:pRg st="2" end="2"/>
                                            </p:txEl>
                                          </p:spTgt>
                                        </p:tgtEl>
                                        <p:attrNameLst>
                                          <p:attrName>style.visibility</p:attrName>
                                        </p:attrNameLst>
                                      </p:cBhvr>
                                      <p:to>
                                        <p:strVal val="visible"/>
                                      </p:to>
                                    </p:set>
                                    <p:animEffect transition="in" filter="wedge">
                                      <p:cBhvr>
                                        <p:cTn id="27" dur="2000"/>
                                        <p:tgtEl>
                                          <p:spTgt spid="1946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P spid="19461"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D810C44A-24BF-48B2-B0B1-6FD6F09E9F1F}" type="slidenum">
              <a:rPr lang="en-US" altLang="en-US"/>
              <a:pPr/>
              <a:t>2</a:t>
            </a:fld>
            <a:endParaRPr lang="en-US" altLang="en-US"/>
          </a:p>
        </p:txBody>
      </p:sp>
      <p:sp>
        <p:nvSpPr>
          <p:cNvPr id="9" name="Rectangle 8"/>
          <p:cNvSpPr/>
          <p:nvPr/>
        </p:nvSpPr>
        <p:spPr>
          <a:xfrm>
            <a:off x="533400" y="2514600"/>
            <a:ext cx="8077200" cy="2923877"/>
          </a:xfrm>
          <a:prstGeom prst="rect">
            <a:avLst/>
          </a:prstGeom>
          <a:noFill/>
        </p:spPr>
        <p:txBody>
          <a:bodyPr wrap="square" lIns="91440" tIns="45720" rIns="91440" bIns="45720">
            <a:spAutoFit/>
          </a:bodyPr>
          <a:lstStyle/>
          <a:p>
            <a:pPr algn="ctr"/>
            <a:r>
              <a:rPr lang="en-US" sz="8800" b="1" kern="1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a:rPr>
              <a:t>Asa</a:t>
            </a:r>
            <a:r>
              <a:rPr lang="en-US" sz="8800"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a:rPr>
              <a:t> </a:t>
            </a:r>
            <a:r>
              <a:rPr lang="en-US" sz="8800" b="1" kern="1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a:rPr>
              <a:t>na</a:t>
            </a:r>
            <a:r>
              <a:rPr lang="en-US" sz="8800" b="1" kern="1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a:rPr>
              <a:t> </a:t>
            </a:r>
            <a:r>
              <a:rPr lang="en-US" sz="8800" b="1" kern="1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a:rPr>
              <a:t>si</a:t>
            </a:r>
            <a:r>
              <a:rPr lang="en-US" sz="8800" b="1" kern="1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Impact"/>
              </a:rPr>
              <a:t>____?</a:t>
            </a:r>
          </a:p>
          <a:p>
            <a:pPr algn="ctr"/>
            <a:endParaRPr lang="en-US" sz="4800" b="1" kern="1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Impact"/>
            </a:endParaRPr>
          </a:p>
          <a:p>
            <a:pPr algn="ctr"/>
            <a:r>
              <a:rPr lang="en-US" sz="4800" b="1" kern="1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Impact"/>
              </a:rPr>
              <a:t>(Check Attendance)</a:t>
            </a:r>
            <a:endPar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slow">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C5E46AB-CA17-4850-8923-21AD10D344EE}" type="slidenum">
              <a:rPr lang="en-US" altLang="en-US"/>
              <a:pPr/>
              <a:t>3</a:t>
            </a:fld>
            <a:endParaRPr lang="en-US" altLang="en-US"/>
          </a:p>
        </p:txBody>
      </p:sp>
      <p:sp>
        <p:nvSpPr>
          <p:cNvPr id="4098" name="Rectangle 2"/>
          <p:cNvSpPr>
            <a:spLocks noGrp="1" noChangeArrowheads="1"/>
          </p:cNvSpPr>
          <p:nvPr>
            <p:ph type="title"/>
          </p:nvPr>
        </p:nvSpPr>
        <p:spPr>
          <a:xfrm>
            <a:off x="685800" y="381000"/>
            <a:ext cx="7772400" cy="1371600"/>
          </a:xfrm>
          <a:ln w="57150">
            <a:solidFill>
              <a:schemeClr val="accent1"/>
            </a:solidFill>
          </a:ln>
        </p:spPr>
        <p:txBody>
          <a:bodyPr/>
          <a:lstStyle/>
          <a:p>
            <a:r>
              <a:rPr lang="en-US" sz="4800"/>
              <a:t>A Subject Seldom Spoken About in Most Churches</a:t>
            </a:r>
          </a:p>
        </p:txBody>
      </p:sp>
      <p:sp>
        <p:nvSpPr>
          <p:cNvPr id="4099" name="Rectangle 3"/>
          <p:cNvSpPr>
            <a:spLocks noGrp="1" noChangeArrowheads="1"/>
          </p:cNvSpPr>
          <p:nvPr>
            <p:ph type="body" idx="1"/>
          </p:nvPr>
        </p:nvSpPr>
        <p:spPr>
          <a:ln cap="flat"/>
        </p:spPr>
        <p:txBody>
          <a:bodyPr/>
          <a:lstStyle/>
          <a:p>
            <a:r>
              <a:rPr lang="en-US"/>
              <a:t> </a:t>
            </a:r>
            <a:r>
              <a:rPr lang="en-US" b="0"/>
              <a:t>Churches are aware it can be upsetting to it’s members</a:t>
            </a:r>
          </a:p>
          <a:p>
            <a:r>
              <a:rPr lang="en-US" b="0"/>
              <a:t> People are going to do as they please when it comes to their time </a:t>
            </a:r>
          </a:p>
          <a:p>
            <a:r>
              <a:rPr lang="en-US" b="0"/>
              <a:t> It will make them come less if you preach on attendance</a:t>
            </a:r>
          </a:p>
        </p:txBody>
      </p:sp>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to="" calcmode="lin" valueType="num">
                                      <p:cBhvr>
                                        <p:cTn id="7" dur="1" fill="hold"/>
                                        <p:tgtEl>
                                          <p:spTgt spid="4099">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 to="" calcmode="lin" valueType="num">
                                      <p:cBhvr>
                                        <p:cTn id="12" dur="1" fill="hold"/>
                                        <p:tgtEl>
                                          <p:spTgt spid="4099">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 to="" calcmode="lin" valueType="num">
                                      <p:cBhvr>
                                        <p:cTn id="17" dur="1" fill="hold"/>
                                        <p:tgtEl>
                                          <p:spTgt spid="409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fld id="{67C751C6-B887-4A1F-98F8-6EE14FDB3D61}" type="slidenum">
              <a:rPr lang="en-US" altLang="en-US"/>
              <a:pPr/>
              <a:t>4</a:t>
            </a:fld>
            <a:endParaRPr lang="en-US" altLang="en-US"/>
          </a:p>
        </p:txBody>
      </p:sp>
      <p:sp>
        <p:nvSpPr>
          <p:cNvPr id="6148" name="Rectangle 4"/>
          <p:cNvSpPr>
            <a:spLocks noChangeArrowheads="1"/>
          </p:cNvSpPr>
          <p:nvPr/>
        </p:nvSpPr>
        <p:spPr bwMode="auto">
          <a:xfrm>
            <a:off x="838200" y="457200"/>
            <a:ext cx="7543800" cy="1143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149" name="WordArt 5"/>
          <p:cNvSpPr>
            <a:spLocks noChangeArrowheads="1" noChangeShapeType="1" noTextEdit="1"/>
          </p:cNvSpPr>
          <p:nvPr/>
        </p:nvSpPr>
        <p:spPr bwMode="auto">
          <a:xfrm>
            <a:off x="4953000" y="685800"/>
            <a:ext cx="30480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At Work</a:t>
            </a:r>
          </a:p>
        </p:txBody>
      </p:sp>
      <p:sp>
        <p:nvSpPr>
          <p:cNvPr id="6150" name="WordArt 6"/>
          <p:cNvSpPr>
            <a:spLocks noChangeArrowheads="1" noChangeShapeType="1" noTextEdit="1"/>
          </p:cNvSpPr>
          <p:nvPr/>
        </p:nvSpPr>
        <p:spPr bwMode="auto">
          <a:xfrm>
            <a:off x="1371600" y="457200"/>
            <a:ext cx="3352800" cy="1143000"/>
          </a:xfrm>
          <a:prstGeom prst="rect">
            <a:avLst/>
          </a:prstGeom>
        </p:spPr>
        <p:txBody>
          <a:bodyPr wrap="none" fromWordArt="1">
            <a:prstTxWarp prst="textDeflate">
              <a:avLst>
                <a:gd name="adj" fmla="val 26227"/>
              </a:avLst>
            </a:prstTxWarp>
          </a:bodyPr>
          <a:lstStyle/>
          <a:p>
            <a:pPr algn="ctr"/>
            <a:r>
              <a:rPr lang="en-US" sz="3600" kern="10">
                <a:ln w="9525">
                  <a:solidFill>
                    <a:srgbClr val="000000"/>
                  </a:solidFill>
                  <a:round/>
                  <a:headEnd/>
                  <a:tailEnd/>
                </a:ln>
                <a:solidFill>
                  <a:srgbClr val="000000"/>
                </a:solidFill>
                <a:latin typeface="Impact"/>
              </a:rPr>
              <a:t>Policy</a:t>
            </a:r>
          </a:p>
        </p:txBody>
      </p:sp>
      <p:sp>
        <p:nvSpPr>
          <p:cNvPr id="6151" name="WordArt 7"/>
          <p:cNvSpPr>
            <a:spLocks noChangeArrowheads="1" noChangeShapeType="1" noTextEdit="1"/>
          </p:cNvSpPr>
          <p:nvPr/>
        </p:nvSpPr>
        <p:spPr bwMode="auto">
          <a:xfrm>
            <a:off x="990600" y="1981200"/>
            <a:ext cx="7315200" cy="914400"/>
          </a:xfrm>
          <a:prstGeom prst="rect">
            <a:avLst/>
          </a:prstGeom>
        </p:spPr>
        <p:txBody>
          <a:bodyPr wrap="none" fromWordArt="1">
            <a:prstTxWarp prst="textPlain">
              <a:avLst>
                <a:gd name="adj" fmla="val 50000"/>
              </a:avLst>
            </a:prstTxWarp>
          </a:bodyPr>
          <a:lstStyle/>
          <a:p>
            <a:pPr algn="ctr"/>
            <a:r>
              <a:rPr lang="en-US" sz="3600" kern="10" dirty="0" err="1" smtClean="0">
                <a:ln w="9525">
                  <a:solidFill>
                    <a:srgbClr val="000000"/>
                  </a:solidFill>
                  <a:round/>
                  <a:headEnd/>
                  <a:tailEnd/>
                </a:ln>
                <a:solidFill>
                  <a:srgbClr val="0000FF"/>
                </a:solidFill>
                <a:latin typeface="Arial Black"/>
              </a:rPr>
              <a:t>Bawal</a:t>
            </a:r>
            <a:r>
              <a:rPr lang="en-US" sz="3600" kern="10" dirty="0" smtClean="0">
                <a:ln w="9525">
                  <a:solidFill>
                    <a:srgbClr val="000000"/>
                  </a:solidFill>
                  <a:round/>
                  <a:headEnd/>
                  <a:tailEnd/>
                </a:ln>
                <a:solidFill>
                  <a:srgbClr val="0000FF"/>
                </a:solidFill>
                <a:latin typeface="Arial Black"/>
              </a:rPr>
              <a:t> </a:t>
            </a:r>
            <a:r>
              <a:rPr lang="en-US" sz="3600" kern="10" dirty="0" err="1" smtClean="0">
                <a:ln w="9525">
                  <a:solidFill>
                    <a:srgbClr val="000000"/>
                  </a:solidFill>
                  <a:round/>
                  <a:headEnd/>
                  <a:tailEnd/>
                </a:ln>
                <a:solidFill>
                  <a:srgbClr val="0000FF"/>
                </a:solidFill>
                <a:latin typeface="Arial Black"/>
              </a:rPr>
              <a:t>mag</a:t>
            </a:r>
            <a:r>
              <a:rPr lang="en-US" sz="3600" kern="10" dirty="0" smtClean="0">
                <a:ln w="9525">
                  <a:solidFill>
                    <a:srgbClr val="000000"/>
                  </a:solidFill>
                  <a:round/>
                  <a:headEnd/>
                  <a:tailEnd/>
                </a:ln>
                <a:solidFill>
                  <a:srgbClr val="0000FF"/>
                </a:solidFill>
                <a:latin typeface="Arial Black"/>
              </a:rPr>
              <a:t>-absent!</a:t>
            </a:r>
            <a:endParaRPr lang="en-US" sz="3600" kern="10" dirty="0">
              <a:ln w="9525">
                <a:solidFill>
                  <a:srgbClr val="000000"/>
                </a:solidFill>
                <a:round/>
                <a:headEnd/>
                <a:tailEnd/>
              </a:ln>
              <a:solidFill>
                <a:srgbClr val="0000FF"/>
              </a:solidFill>
              <a:latin typeface="Arial Black"/>
            </a:endParaRPr>
          </a:p>
        </p:txBody>
      </p:sp>
      <p:sp>
        <p:nvSpPr>
          <p:cNvPr id="6152" name="Rectangle 8"/>
          <p:cNvSpPr>
            <a:spLocks noChangeArrowheads="1"/>
          </p:cNvSpPr>
          <p:nvPr/>
        </p:nvSpPr>
        <p:spPr bwMode="auto">
          <a:xfrm>
            <a:off x="533400" y="3048000"/>
            <a:ext cx="8077200" cy="7620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err="1" smtClean="0">
                <a:solidFill>
                  <a:schemeClr val="bg1"/>
                </a:solidFill>
              </a:rPr>
              <a:t>Ang</a:t>
            </a:r>
            <a:r>
              <a:rPr lang="en-US" b="1" dirty="0" smtClean="0">
                <a:solidFill>
                  <a:schemeClr val="bg1"/>
                </a:solidFill>
              </a:rPr>
              <a:t> Pala-absent  </a:t>
            </a:r>
            <a:r>
              <a:rPr lang="en-US" b="1" dirty="0" err="1" smtClean="0">
                <a:solidFill>
                  <a:schemeClr val="bg1"/>
                </a:solidFill>
              </a:rPr>
              <a:t>gina</a:t>
            </a:r>
            <a:r>
              <a:rPr lang="en-US" b="1" dirty="0" smtClean="0">
                <a:solidFill>
                  <a:schemeClr val="bg1"/>
                </a:solidFill>
              </a:rPr>
              <a:t> </a:t>
            </a:r>
            <a:r>
              <a:rPr lang="en-US" b="1" dirty="0" err="1" smtClean="0">
                <a:solidFill>
                  <a:schemeClr val="bg1"/>
                </a:solidFill>
              </a:rPr>
              <a:t>sesante</a:t>
            </a:r>
            <a:r>
              <a:rPr lang="en-US" b="1" dirty="0" smtClean="0">
                <a:solidFill>
                  <a:schemeClr val="bg1"/>
                </a:solidFill>
              </a:rPr>
              <a:t>/</a:t>
            </a:r>
            <a:r>
              <a:rPr lang="en-US" b="1" dirty="0" err="1" smtClean="0">
                <a:solidFill>
                  <a:schemeClr val="bg1"/>
                </a:solidFill>
              </a:rPr>
              <a:t>tanggal</a:t>
            </a:r>
            <a:r>
              <a:rPr lang="en-US" b="1" dirty="0" smtClean="0">
                <a:solidFill>
                  <a:schemeClr val="bg1"/>
                </a:solidFill>
              </a:rPr>
              <a:t>..</a:t>
            </a:r>
            <a:endParaRPr lang="en-US" b="1" dirty="0">
              <a:solidFill>
                <a:schemeClr val="bg1"/>
              </a:solidFill>
            </a:endParaRPr>
          </a:p>
        </p:txBody>
      </p:sp>
      <p:sp>
        <p:nvSpPr>
          <p:cNvPr id="6153" name="Rectangle 9"/>
          <p:cNvSpPr>
            <a:spLocks noChangeArrowheads="1"/>
          </p:cNvSpPr>
          <p:nvPr/>
        </p:nvSpPr>
        <p:spPr bwMode="auto">
          <a:xfrm>
            <a:off x="533400" y="4038600"/>
            <a:ext cx="8077200" cy="8382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smtClean="0">
                <a:solidFill>
                  <a:schemeClr val="bg1"/>
                </a:solidFill>
              </a:rPr>
              <a:t>Expected to be at work regularly..</a:t>
            </a:r>
            <a:endParaRPr lang="en-US" dirty="0">
              <a:solidFill>
                <a:schemeClr val="bg1"/>
              </a:solidFill>
            </a:endParaRPr>
          </a:p>
        </p:txBody>
      </p:sp>
      <p:sp>
        <p:nvSpPr>
          <p:cNvPr id="6154" name="WordArt 10"/>
          <p:cNvSpPr>
            <a:spLocks noChangeArrowheads="1" noChangeShapeType="1" noTextEdit="1"/>
          </p:cNvSpPr>
          <p:nvPr/>
        </p:nvSpPr>
        <p:spPr bwMode="auto">
          <a:xfrm>
            <a:off x="609600" y="5334000"/>
            <a:ext cx="8067675" cy="762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FF"/>
                </a:solidFill>
                <a:latin typeface="Arial Black"/>
              </a:rPr>
              <a:t>Why all the attention to regularity?</a:t>
            </a:r>
          </a:p>
        </p:txBody>
      </p:sp>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0" fill="hold"/>
                                        <p:tgtEl>
                                          <p:spTgt spid="6148"/>
                                        </p:tgtEl>
                                        <p:attrNameLst>
                                          <p:attrName>ppt_x</p:attrName>
                                        </p:attrNameLst>
                                      </p:cBhvr>
                                      <p:tavLst>
                                        <p:tav tm="0">
                                          <p:val>
                                            <p:strVal val="0-#ppt_w/2"/>
                                          </p:val>
                                        </p:tav>
                                        <p:tav tm="100000">
                                          <p:val>
                                            <p:strVal val="#ppt_x"/>
                                          </p:val>
                                        </p:tav>
                                      </p:tavLst>
                                    </p:anim>
                                    <p:anim calcmode="lin" valueType="num">
                                      <p:cBhvr additive="base">
                                        <p:cTn id="8" dur="5000" fill="hold"/>
                                        <p:tgtEl>
                                          <p:spTgt spid="6148"/>
                                        </p:tgtEl>
                                        <p:attrNameLst>
                                          <p:attrName>ppt_y</p:attrName>
                                        </p:attrNameLst>
                                      </p:cBhvr>
                                      <p:tavLst>
                                        <p:tav tm="0">
                                          <p:val>
                                            <p:strVal val="#ppt_y"/>
                                          </p:val>
                                        </p:tav>
                                        <p:tav tm="100000">
                                          <p:val>
                                            <p:strVal val="#ppt_y"/>
                                          </p:val>
                                        </p:tav>
                                      </p:tavLst>
                                    </p:anim>
                                  </p:childTnLst>
                                </p:cTn>
                              </p:par>
                            </p:childTnLst>
                          </p:cTn>
                        </p:par>
                        <p:par>
                          <p:cTn id="9" fill="hold">
                            <p:stCondLst>
                              <p:cond delay="5000"/>
                            </p:stCondLst>
                            <p:childTnLst>
                              <p:par>
                                <p:cTn id="10" presetID="2" presetClass="entr" presetSubtype="8" fill="hold" grpId="0" nodeType="afterEffect">
                                  <p:stCondLst>
                                    <p:cond delay="0"/>
                                  </p:stCondLst>
                                  <p:childTnLst>
                                    <p:set>
                                      <p:cBhvr>
                                        <p:cTn id="11" dur="1" fill="hold">
                                          <p:stCondLst>
                                            <p:cond delay="0"/>
                                          </p:stCondLst>
                                        </p:cTn>
                                        <p:tgtEl>
                                          <p:spTgt spid="6150"/>
                                        </p:tgtEl>
                                        <p:attrNameLst>
                                          <p:attrName>style.visibility</p:attrName>
                                        </p:attrNameLst>
                                      </p:cBhvr>
                                      <p:to>
                                        <p:strVal val="visible"/>
                                      </p:to>
                                    </p:set>
                                    <p:anim calcmode="lin" valueType="num">
                                      <p:cBhvr additive="base">
                                        <p:cTn id="12" dur="3000" fill="hold"/>
                                        <p:tgtEl>
                                          <p:spTgt spid="6150"/>
                                        </p:tgtEl>
                                        <p:attrNameLst>
                                          <p:attrName>ppt_x</p:attrName>
                                        </p:attrNameLst>
                                      </p:cBhvr>
                                      <p:tavLst>
                                        <p:tav tm="0">
                                          <p:val>
                                            <p:strVal val="0-#ppt_w/2"/>
                                          </p:val>
                                        </p:tav>
                                        <p:tav tm="100000">
                                          <p:val>
                                            <p:strVal val="#ppt_x"/>
                                          </p:val>
                                        </p:tav>
                                      </p:tavLst>
                                    </p:anim>
                                    <p:anim calcmode="lin" valueType="num">
                                      <p:cBhvr additive="base">
                                        <p:cTn id="13" dur="3000" fill="hold"/>
                                        <p:tgtEl>
                                          <p:spTgt spid="6150"/>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6149"/>
                                        </p:tgtEl>
                                        <p:attrNameLst>
                                          <p:attrName>style.visibility</p:attrName>
                                        </p:attrNameLst>
                                      </p:cBhvr>
                                      <p:to>
                                        <p:strVal val="visible"/>
                                      </p:to>
                                    </p:set>
                                    <p:anim calcmode="lin" valueType="num">
                                      <p:cBhvr additive="base">
                                        <p:cTn id="16" dur="3000" fill="hold"/>
                                        <p:tgtEl>
                                          <p:spTgt spid="6149"/>
                                        </p:tgtEl>
                                        <p:attrNameLst>
                                          <p:attrName>ppt_x</p:attrName>
                                        </p:attrNameLst>
                                      </p:cBhvr>
                                      <p:tavLst>
                                        <p:tav tm="0">
                                          <p:val>
                                            <p:strVal val="1+#ppt_w/2"/>
                                          </p:val>
                                        </p:tav>
                                        <p:tav tm="100000">
                                          <p:val>
                                            <p:strVal val="#ppt_x"/>
                                          </p:val>
                                        </p:tav>
                                      </p:tavLst>
                                    </p:anim>
                                    <p:anim calcmode="lin" valueType="num">
                                      <p:cBhvr additive="base">
                                        <p:cTn id="17" dur="3000" fill="hold"/>
                                        <p:tgtEl>
                                          <p:spTgt spid="6149"/>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151"/>
                                        </p:tgtEl>
                                        <p:attrNameLst>
                                          <p:attrName>style.visibility</p:attrName>
                                        </p:attrNameLst>
                                      </p:cBhvr>
                                      <p:to>
                                        <p:strVal val="visible"/>
                                      </p:to>
                                    </p:set>
                                    <p:anim calcmode="lin" valueType="num">
                                      <p:cBhvr additive="base">
                                        <p:cTn id="22" dur="500" fill="hold"/>
                                        <p:tgtEl>
                                          <p:spTgt spid="6151"/>
                                        </p:tgtEl>
                                        <p:attrNameLst>
                                          <p:attrName>ppt_x</p:attrName>
                                        </p:attrNameLst>
                                      </p:cBhvr>
                                      <p:tavLst>
                                        <p:tav tm="0">
                                          <p:val>
                                            <p:strVal val="#ppt_x"/>
                                          </p:val>
                                        </p:tav>
                                        <p:tav tm="100000">
                                          <p:val>
                                            <p:strVal val="#ppt_x"/>
                                          </p:val>
                                        </p:tav>
                                      </p:tavLst>
                                    </p:anim>
                                    <p:anim calcmode="lin" valueType="num">
                                      <p:cBhvr additive="base">
                                        <p:cTn id="23" dur="500" fill="hold"/>
                                        <p:tgtEl>
                                          <p:spTgt spid="615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6152"/>
                                        </p:tgtEl>
                                        <p:attrNameLst>
                                          <p:attrName>style.visibility</p:attrName>
                                        </p:attrNameLst>
                                      </p:cBhvr>
                                      <p:to>
                                        <p:strVal val="visible"/>
                                      </p:to>
                                    </p:set>
                                    <p:anim calcmode="lin" valueType="num">
                                      <p:cBhvr additive="base">
                                        <p:cTn id="28" dur="5000" fill="hold"/>
                                        <p:tgtEl>
                                          <p:spTgt spid="6152"/>
                                        </p:tgtEl>
                                        <p:attrNameLst>
                                          <p:attrName>ppt_x</p:attrName>
                                        </p:attrNameLst>
                                      </p:cBhvr>
                                      <p:tavLst>
                                        <p:tav tm="0">
                                          <p:val>
                                            <p:strVal val="0-#ppt_w/2"/>
                                          </p:val>
                                        </p:tav>
                                        <p:tav tm="100000">
                                          <p:val>
                                            <p:strVal val="#ppt_x"/>
                                          </p:val>
                                        </p:tav>
                                      </p:tavLst>
                                    </p:anim>
                                    <p:anim calcmode="lin" valueType="num">
                                      <p:cBhvr additive="base">
                                        <p:cTn id="29" dur="5000" fill="hold"/>
                                        <p:tgtEl>
                                          <p:spTgt spid="6152"/>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6153"/>
                                        </p:tgtEl>
                                        <p:attrNameLst>
                                          <p:attrName>style.visibility</p:attrName>
                                        </p:attrNameLst>
                                      </p:cBhvr>
                                      <p:to>
                                        <p:strVal val="visible"/>
                                      </p:to>
                                    </p:set>
                                    <p:anim calcmode="lin" valueType="num">
                                      <p:cBhvr additive="base">
                                        <p:cTn id="34" dur="3000" fill="hold"/>
                                        <p:tgtEl>
                                          <p:spTgt spid="6153"/>
                                        </p:tgtEl>
                                        <p:attrNameLst>
                                          <p:attrName>ppt_x</p:attrName>
                                        </p:attrNameLst>
                                      </p:cBhvr>
                                      <p:tavLst>
                                        <p:tav tm="0">
                                          <p:val>
                                            <p:strVal val="1+#ppt_w/2"/>
                                          </p:val>
                                        </p:tav>
                                        <p:tav tm="100000">
                                          <p:val>
                                            <p:strVal val="#ppt_x"/>
                                          </p:val>
                                        </p:tav>
                                      </p:tavLst>
                                    </p:anim>
                                    <p:anim calcmode="lin" valueType="num">
                                      <p:cBhvr additive="base">
                                        <p:cTn id="35" dur="3000" fill="hold"/>
                                        <p:tgtEl>
                                          <p:spTgt spid="6153"/>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3" presetClass="entr" presetSubtype="16" fill="hold" grpId="0" nodeType="clickEffect">
                                  <p:stCondLst>
                                    <p:cond delay="0"/>
                                  </p:stCondLst>
                                  <p:childTnLst>
                                    <p:set>
                                      <p:cBhvr>
                                        <p:cTn id="39" dur="1" fill="hold">
                                          <p:stCondLst>
                                            <p:cond delay="0"/>
                                          </p:stCondLst>
                                        </p:cTn>
                                        <p:tgtEl>
                                          <p:spTgt spid="6154"/>
                                        </p:tgtEl>
                                        <p:attrNameLst>
                                          <p:attrName>style.visibility</p:attrName>
                                        </p:attrNameLst>
                                      </p:cBhvr>
                                      <p:to>
                                        <p:strVal val="visible"/>
                                      </p:to>
                                    </p:set>
                                    <p:animEffect transition="in" filter="plus(in)">
                                      <p:cBhvr>
                                        <p:cTn id="40" dur="20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animBg="1"/>
      <p:bldP spid="6150" grpId="0" animBg="1"/>
      <p:bldP spid="6151" grpId="0" animBg="1"/>
      <p:bldP spid="6152" grpId="0" animBg="1"/>
      <p:bldP spid="6153" grpId="0" animBg="1"/>
      <p:bldP spid="615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6581BC8-815C-4EB8-A0E6-53E557E27BA6}" type="slidenum">
              <a:rPr lang="en-US" altLang="en-US"/>
              <a:pPr/>
              <a:t>5</a:t>
            </a:fld>
            <a:endParaRPr lang="en-US" altLang="en-US"/>
          </a:p>
        </p:txBody>
      </p:sp>
      <p:sp>
        <p:nvSpPr>
          <p:cNvPr id="8194" name="Rectangle 2"/>
          <p:cNvSpPr>
            <a:spLocks noGrp="1" noChangeArrowheads="1"/>
          </p:cNvSpPr>
          <p:nvPr>
            <p:ph type="title"/>
          </p:nvPr>
        </p:nvSpPr>
        <p:spPr>
          <a:ln w="57150">
            <a:solidFill>
              <a:schemeClr val="accent1"/>
            </a:solidFill>
          </a:ln>
        </p:spPr>
        <p:txBody>
          <a:bodyPr/>
          <a:lstStyle/>
          <a:p>
            <a:r>
              <a:rPr lang="en-US" sz="4000" dirty="0" smtClean="0"/>
              <a:t>“its better late than absent..”</a:t>
            </a:r>
            <a:endParaRPr lang="en-US" sz="4000" dirty="0"/>
          </a:p>
        </p:txBody>
      </p:sp>
      <p:sp>
        <p:nvSpPr>
          <p:cNvPr id="8195" name="Rectangle 3"/>
          <p:cNvSpPr>
            <a:spLocks noGrp="1" noChangeArrowheads="1"/>
          </p:cNvSpPr>
          <p:nvPr>
            <p:ph type="body" idx="1"/>
          </p:nvPr>
        </p:nvSpPr>
        <p:spPr>
          <a:ln/>
        </p:spPr>
        <p:txBody>
          <a:bodyPr/>
          <a:lstStyle/>
          <a:p>
            <a:r>
              <a:rPr lang="en-US" dirty="0"/>
              <a:t> The problem is not a new one, </a:t>
            </a:r>
          </a:p>
          <a:p>
            <a:r>
              <a:rPr lang="en-US" dirty="0"/>
              <a:t> The company cannot run itself, people are needed to be successful</a:t>
            </a:r>
          </a:p>
          <a:p>
            <a:r>
              <a:rPr lang="en-US" dirty="0"/>
              <a:t> It only gets worse without actions</a:t>
            </a:r>
          </a:p>
        </p:txBody>
      </p:sp>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to="" calcmode="lin" valueType="num">
                                      <p:cBhvr>
                                        <p:cTn id="7" dur="1" fill="hold"/>
                                        <p:tgtEl>
                                          <p:spTgt spid="819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to="" calcmode="lin" valueType="num">
                                      <p:cBhvr>
                                        <p:cTn id="12" dur="1" fill="hold"/>
                                        <p:tgtEl>
                                          <p:spTgt spid="819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 calcmode="lin" valueType="num">
                                      <p:cBhvr>
                                        <p:cTn id="17"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819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2"/>
          </p:nvPr>
        </p:nvSpPr>
        <p:spPr/>
        <p:txBody>
          <a:bodyPr/>
          <a:lstStyle/>
          <a:p>
            <a:fld id="{E84CE902-D620-4C33-A342-9C2AF52737E2}" type="slidenum">
              <a:rPr lang="en-US" altLang="en-US"/>
              <a:pPr/>
              <a:t>6</a:t>
            </a:fld>
            <a:endParaRPr lang="en-US" altLang="en-US"/>
          </a:p>
        </p:txBody>
      </p:sp>
      <p:sp>
        <p:nvSpPr>
          <p:cNvPr id="9220" name="WordArt 4"/>
          <p:cNvSpPr>
            <a:spLocks noChangeArrowheads="1" noChangeShapeType="1" noTextEdit="1"/>
          </p:cNvSpPr>
          <p:nvPr/>
        </p:nvSpPr>
        <p:spPr bwMode="auto">
          <a:xfrm>
            <a:off x="685800" y="685800"/>
            <a:ext cx="7772400"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chemeClr val="accent1"/>
                </a:solidFill>
                <a:latin typeface="Arial Black"/>
              </a:rPr>
              <a:t>While the Church is No Business</a:t>
            </a:r>
          </a:p>
        </p:txBody>
      </p:sp>
      <p:sp>
        <p:nvSpPr>
          <p:cNvPr id="9221" name="AutoShape 5"/>
          <p:cNvSpPr>
            <a:spLocks noChangeArrowheads="1"/>
          </p:cNvSpPr>
          <p:nvPr/>
        </p:nvSpPr>
        <p:spPr bwMode="auto">
          <a:xfrm>
            <a:off x="2743200" y="2895600"/>
            <a:ext cx="3352800" cy="1981200"/>
          </a:xfrm>
          <a:prstGeom prst="bevel">
            <a:avLst>
              <a:gd name="adj" fmla="val 12500"/>
            </a:avLst>
          </a:prstGeom>
          <a:solidFill>
            <a:schemeClr val="accent1"/>
          </a:solidFill>
          <a:ln w="9525">
            <a:solidFill>
              <a:schemeClr val="tx1"/>
            </a:solidFill>
            <a:miter lim="800000"/>
            <a:headEnd/>
            <a:tailEnd/>
          </a:ln>
          <a:effectLst/>
        </p:spPr>
        <p:txBody>
          <a:bodyPr wrap="none" anchor="ctr"/>
          <a:lstStyle/>
          <a:p>
            <a:endParaRPr lang="en-US"/>
          </a:p>
        </p:txBody>
      </p:sp>
      <p:sp>
        <p:nvSpPr>
          <p:cNvPr id="9222" name="WordArt 6"/>
          <p:cNvSpPr>
            <a:spLocks noChangeArrowheads="1" noChangeShapeType="1" noTextEdit="1"/>
          </p:cNvSpPr>
          <p:nvPr/>
        </p:nvSpPr>
        <p:spPr bwMode="auto">
          <a:xfrm>
            <a:off x="3048000" y="3352800"/>
            <a:ext cx="2667000" cy="952500"/>
          </a:xfrm>
          <a:prstGeom prst="rect">
            <a:avLst/>
          </a:prstGeom>
        </p:spPr>
        <p:txBody>
          <a:bodyPr wrap="none" fromWordArt="1">
            <a:prstTxWarp prst="textPlain">
              <a:avLst>
                <a:gd name="adj" fmla="val 50000"/>
              </a:avLst>
            </a:prstTxWarp>
          </a:bodyPr>
          <a:lstStyle/>
          <a:p>
            <a:pPr algn="ctr"/>
            <a:r>
              <a:rPr lang="en-US" sz="3600" kern="10">
                <a:ln w="63500">
                  <a:solidFill>
                    <a:srgbClr val="000000"/>
                  </a:solidFill>
                  <a:round/>
                  <a:headEnd/>
                  <a:tailEnd/>
                </a:ln>
                <a:solidFill>
                  <a:srgbClr val="FFFFFF"/>
                </a:solidFill>
                <a:latin typeface="Arial Black"/>
              </a:rPr>
              <a:t>Members</a:t>
            </a:r>
          </a:p>
        </p:txBody>
      </p:sp>
      <p:sp>
        <p:nvSpPr>
          <p:cNvPr id="9223" name="Rectangle 7"/>
          <p:cNvSpPr>
            <a:spLocks noChangeArrowheads="1"/>
          </p:cNvSpPr>
          <p:nvPr/>
        </p:nvSpPr>
        <p:spPr bwMode="auto">
          <a:xfrm>
            <a:off x="2971800" y="1600200"/>
            <a:ext cx="2819400" cy="914400"/>
          </a:xfrm>
          <a:prstGeom prst="rect">
            <a:avLst/>
          </a:prstGeom>
          <a:solidFill>
            <a:schemeClr val="accent1"/>
          </a:solidFill>
          <a:ln w="9525">
            <a:solidFill>
              <a:schemeClr val="tx1"/>
            </a:solidFill>
            <a:miter lim="800000"/>
            <a:headEnd/>
            <a:tailEnd/>
          </a:ln>
          <a:effectLst/>
        </p:spPr>
        <p:txBody>
          <a:bodyPr wrap="none" anchor="ctr"/>
          <a:lstStyle/>
          <a:p>
            <a:pPr algn="ctr"/>
            <a:r>
              <a:rPr lang="en-US" b="1">
                <a:solidFill>
                  <a:schemeClr val="bg1"/>
                </a:solidFill>
              </a:rPr>
              <a:t>Must BE</a:t>
            </a:r>
          </a:p>
          <a:p>
            <a:pPr algn="ctr"/>
            <a:r>
              <a:rPr lang="en-US" b="1">
                <a:solidFill>
                  <a:schemeClr val="bg1"/>
                </a:solidFill>
              </a:rPr>
              <a:t> Dedicated </a:t>
            </a:r>
          </a:p>
        </p:txBody>
      </p:sp>
      <p:sp>
        <p:nvSpPr>
          <p:cNvPr id="9225" name="Rectangle 9"/>
          <p:cNvSpPr>
            <a:spLocks noChangeArrowheads="1"/>
          </p:cNvSpPr>
          <p:nvPr/>
        </p:nvSpPr>
        <p:spPr bwMode="auto">
          <a:xfrm>
            <a:off x="6400800" y="3352800"/>
            <a:ext cx="2286000" cy="838200"/>
          </a:xfrm>
          <a:prstGeom prst="rect">
            <a:avLst/>
          </a:prstGeom>
          <a:solidFill>
            <a:schemeClr val="accent1"/>
          </a:solidFill>
          <a:ln w="9525">
            <a:solidFill>
              <a:schemeClr val="tx1"/>
            </a:solidFill>
            <a:miter lim="800000"/>
            <a:headEnd/>
            <a:tailEnd/>
          </a:ln>
          <a:effectLst/>
        </p:spPr>
        <p:txBody>
          <a:bodyPr wrap="none" anchor="ctr"/>
          <a:lstStyle/>
          <a:p>
            <a:pPr algn="ctr"/>
            <a:r>
              <a:rPr lang="en-US" b="1">
                <a:solidFill>
                  <a:schemeClr val="bg1"/>
                </a:solidFill>
              </a:rPr>
              <a:t>Must BE </a:t>
            </a:r>
          </a:p>
          <a:p>
            <a:pPr algn="ctr"/>
            <a:r>
              <a:rPr lang="en-US" b="1">
                <a:solidFill>
                  <a:schemeClr val="bg1"/>
                </a:solidFill>
              </a:rPr>
              <a:t>Faithful</a:t>
            </a:r>
          </a:p>
        </p:txBody>
      </p:sp>
      <p:sp>
        <p:nvSpPr>
          <p:cNvPr id="9226" name="Rectangle 10"/>
          <p:cNvSpPr>
            <a:spLocks noChangeArrowheads="1"/>
          </p:cNvSpPr>
          <p:nvPr/>
        </p:nvSpPr>
        <p:spPr bwMode="auto">
          <a:xfrm>
            <a:off x="457200" y="3352800"/>
            <a:ext cx="1981200" cy="838200"/>
          </a:xfrm>
          <a:prstGeom prst="rect">
            <a:avLst/>
          </a:prstGeom>
          <a:solidFill>
            <a:schemeClr val="accent1"/>
          </a:solidFill>
          <a:ln w="9525">
            <a:solidFill>
              <a:schemeClr val="tx1"/>
            </a:solidFill>
            <a:miter lim="800000"/>
            <a:headEnd/>
            <a:tailEnd/>
          </a:ln>
          <a:effectLst/>
        </p:spPr>
        <p:txBody>
          <a:bodyPr wrap="none" anchor="ctr"/>
          <a:lstStyle/>
          <a:p>
            <a:pPr algn="ctr"/>
            <a:r>
              <a:rPr lang="en-US" b="1">
                <a:solidFill>
                  <a:schemeClr val="bg1"/>
                </a:solidFill>
              </a:rPr>
              <a:t>Must BE</a:t>
            </a:r>
          </a:p>
          <a:p>
            <a:pPr algn="ctr"/>
            <a:r>
              <a:rPr lang="en-US" b="1">
                <a:solidFill>
                  <a:schemeClr val="bg1"/>
                </a:solidFill>
              </a:rPr>
              <a:t> Working</a:t>
            </a:r>
          </a:p>
        </p:txBody>
      </p:sp>
      <p:sp>
        <p:nvSpPr>
          <p:cNvPr id="9227" name="Rectangle 11"/>
          <p:cNvSpPr>
            <a:spLocks noChangeArrowheads="1"/>
          </p:cNvSpPr>
          <p:nvPr/>
        </p:nvSpPr>
        <p:spPr bwMode="auto">
          <a:xfrm>
            <a:off x="2895600" y="5257800"/>
            <a:ext cx="2971800" cy="914400"/>
          </a:xfrm>
          <a:prstGeom prst="rect">
            <a:avLst/>
          </a:prstGeom>
          <a:solidFill>
            <a:schemeClr val="accent1"/>
          </a:solidFill>
          <a:ln w="9525">
            <a:solidFill>
              <a:schemeClr val="tx1"/>
            </a:solidFill>
            <a:miter lim="800000"/>
            <a:headEnd/>
            <a:tailEnd/>
          </a:ln>
          <a:effectLst/>
        </p:spPr>
        <p:txBody>
          <a:bodyPr wrap="none" anchor="ctr"/>
          <a:lstStyle/>
          <a:p>
            <a:pPr algn="ctr"/>
            <a:r>
              <a:rPr lang="en-US" b="1">
                <a:solidFill>
                  <a:schemeClr val="bg1"/>
                </a:solidFill>
              </a:rPr>
              <a:t> Must BE Regular</a:t>
            </a:r>
          </a:p>
          <a:p>
            <a:pPr algn="ctr"/>
            <a:r>
              <a:rPr lang="en-US" b="1">
                <a:solidFill>
                  <a:schemeClr val="bg1"/>
                </a:solidFill>
              </a:rPr>
              <a:t>in  Attendance</a:t>
            </a:r>
          </a:p>
        </p:txBody>
      </p:sp>
      <p:sp>
        <p:nvSpPr>
          <p:cNvPr id="9229" name="AutoShape 13"/>
          <p:cNvSpPr>
            <a:spLocks noChangeArrowheads="1"/>
          </p:cNvSpPr>
          <p:nvPr/>
        </p:nvSpPr>
        <p:spPr bwMode="auto">
          <a:xfrm>
            <a:off x="4191000" y="2514600"/>
            <a:ext cx="381000" cy="381000"/>
          </a:xfrm>
          <a:prstGeom prst="up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en-US"/>
          </a:p>
        </p:txBody>
      </p:sp>
      <p:sp>
        <p:nvSpPr>
          <p:cNvPr id="9230" name="AutoShape 14"/>
          <p:cNvSpPr>
            <a:spLocks noChangeArrowheads="1"/>
          </p:cNvSpPr>
          <p:nvPr/>
        </p:nvSpPr>
        <p:spPr bwMode="auto">
          <a:xfrm rot="10800000">
            <a:off x="4191000" y="4876800"/>
            <a:ext cx="304800" cy="381000"/>
          </a:xfrm>
          <a:prstGeom prst="upArrow">
            <a:avLst>
              <a:gd name="adj1" fmla="val 50000"/>
              <a:gd name="adj2" fmla="val 31250"/>
            </a:avLst>
          </a:prstGeom>
          <a:solidFill>
            <a:schemeClr val="accent1"/>
          </a:solidFill>
          <a:ln w="9525">
            <a:solidFill>
              <a:schemeClr val="tx1"/>
            </a:solidFill>
            <a:miter lim="800000"/>
            <a:headEnd/>
            <a:tailEnd/>
          </a:ln>
          <a:effectLst/>
        </p:spPr>
        <p:txBody>
          <a:bodyPr vert="eaVert" wrap="none" anchor="ctr"/>
          <a:lstStyle/>
          <a:p>
            <a:endParaRPr lang="en-US"/>
          </a:p>
        </p:txBody>
      </p:sp>
      <p:sp>
        <p:nvSpPr>
          <p:cNvPr id="9232" name="AutoShape 16"/>
          <p:cNvSpPr>
            <a:spLocks noChangeArrowheads="1"/>
          </p:cNvSpPr>
          <p:nvPr/>
        </p:nvSpPr>
        <p:spPr bwMode="auto">
          <a:xfrm>
            <a:off x="6096000" y="3657600"/>
            <a:ext cx="304800" cy="304800"/>
          </a:xfrm>
          <a:prstGeom prst="righ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9233" name="AutoShape 17"/>
          <p:cNvSpPr>
            <a:spLocks noChangeArrowheads="1"/>
          </p:cNvSpPr>
          <p:nvPr/>
        </p:nvSpPr>
        <p:spPr bwMode="auto">
          <a:xfrm>
            <a:off x="2438400" y="3657600"/>
            <a:ext cx="304800" cy="304800"/>
          </a:xfrm>
          <a:prstGeom prst="left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dissolve">
                                      <p:cBhvr>
                                        <p:cTn id="7" dur="500"/>
                                        <p:tgtEl>
                                          <p:spTgt spid="922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222"/>
                                        </p:tgtEl>
                                        <p:attrNameLst>
                                          <p:attrName>style.visibility</p:attrName>
                                        </p:attrNameLst>
                                      </p:cBhvr>
                                      <p:to>
                                        <p:strVal val="visible"/>
                                      </p:to>
                                    </p:set>
                                    <p:animEffect transition="in" filter="dissolve">
                                      <p:cBhvr>
                                        <p:cTn id="10" dur="3000"/>
                                        <p:tgtEl>
                                          <p:spTgt spid="9222"/>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9223"/>
                                        </p:tgtEl>
                                        <p:attrNameLst>
                                          <p:attrName>style.visibility</p:attrName>
                                        </p:attrNameLst>
                                      </p:cBhvr>
                                      <p:to>
                                        <p:strVal val="visible"/>
                                      </p:to>
                                    </p:set>
                                    <p:anim calcmode="lin" valueType="num">
                                      <p:cBhvr>
                                        <p:cTn id="15" dur="500" fill="hold"/>
                                        <p:tgtEl>
                                          <p:spTgt spid="9223"/>
                                        </p:tgtEl>
                                        <p:attrNameLst>
                                          <p:attrName>ppt_w</p:attrName>
                                        </p:attrNameLst>
                                      </p:cBhvr>
                                      <p:tavLst>
                                        <p:tav tm="0">
                                          <p:val>
                                            <p:fltVal val="0"/>
                                          </p:val>
                                        </p:tav>
                                        <p:tav tm="100000">
                                          <p:val>
                                            <p:strVal val="#ppt_w"/>
                                          </p:val>
                                        </p:tav>
                                      </p:tavLst>
                                    </p:anim>
                                    <p:anim calcmode="lin" valueType="num">
                                      <p:cBhvr>
                                        <p:cTn id="16" dur="500" fill="hold"/>
                                        <p:tgtEl>
                                          <p:spTgt spid="922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9227"/>
                                        </p:tgtEl>
                                        <p:attrNameLst>
                                          <p:attrName>style.visibility</p:attrName>
                                        </p:attrNameLst>
                                      </p:cBhvr>
                                      <p:to>
                                        <p:strVal val="visible"/>
                                      </p:to>
                                    </p:set>
                                    <p:anim calcmode="lin" valueType="num">
                                      <p:cBhvr>
                                        <p:cTn id="21" dur="500" fill="hold"/>
                                        <p:tgtEl>
                                          <p:spTgt spid="9227"/>
                                        </p:tgtEl>
                                        <p:attrNameLst>
                                          <p:attrName>ppt_w</p:attrName>
                                        </p:attrNameLst>
                                      </p:cBhvr>
                                      <p:tavLst>
                                        <p:tav tm="0">
                                          <p:val>
                                            <p:fltVal val="0"/>
                                          </p:val>
                                        </p:tav>
                                        <p:tav tm="100000">
                                          <p:val>
                                            <p:strVal val="#ppt_w"/>
                                          </p:val>
                                        </p:tav>
                                      </p:tavLst>
                                    </p:anim>
                                    <p:anim calcmode="lin" valueType="num">
                                      <p:cBhvr>
                                        <p:cTn id="22" dur="500" fill="hold"/>
                                        <p:tgtEl>
                                          <p:spTgt spid="9227"/>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9226"/>
                                        </p:tgtEl>
                                        <p:attrNameLst>
                                          <p:attrName>style.visibility</p:attrName>
                                        </p:attrNameLst>
                                      </p:cBhvr>
                                      <p:to>
                                        <p:strVal val="visible"/>
                                      </p:to>
                                    </p:set>
                                    <p:anim calcmode="lin" valueType="num">
                                      <p:cBhvr>
                                        <p:cTn id="27" dur="500" fill="hold"/>
                                        <p:tgtEl>
                                          <p:spTgt spid="9226"/>
                                        </p:tgtEl>
                                        <p:attrNameLst>
                                          <p:attrName>ppt_w</p:attrName>
                                        </p:attrNameLst>
                                      </p:cBhvr>
                                      <p:tavLst>
                                        <p:tav tm="0">
                                          <p:val>
                                            <p:fltVal val="0"/>
                                          </p:val>
                                        </p:tav>
                                        <p:tav tm="100000">
                                          <p:val>
                                            <p:strVal val="#ppt_w"/>
                                          </p:val>
                                        </p:tav>
                                      </p:tavLst>
                                    </p:anim>
                                    <p:anim calcmode="lin" valueType="num">
                                      <p:cBhvr>
                                        <p:cTn id="28" dur="500" fill="hold"/>
                                        <p:tgtEl>
                                          <p:spTgt spid="9226"/>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9225"/>
                                        </p:tgtEl>
                                        <p:attrNameLst>
                                          <p:attrName>style.visibility</p:attrName>
                                        </p:attrNameLst>
                                      </p:cBhvr>
                                      <p:to>
                                        <p:strVal val="visible"/>
                                      </p:to>
                                    </p:set>
                                    <p:anim calcmode="lin" valueType="num">
                                      <p:cBhvr>
                                        <p:cTn id="33" dur="500" fill="hold"/>
                                        <p:tgtEl>
                                          <p:spTgt spid="9225"/>
                                        </p:tgtEl>
                                        <p:attrNameLst>
                                          <p:attrName>ppt_w</p:attrName>
                                        </p:attrNameLst>
                                      </p:cBhvr>
                                      <p:tavLst>
                                        <p:tav tm="0">
                                          <p:val>
                                            <p:fltVal val="0"/>
                                          </p:val>
                                        </p:tav>
                                        <p:tav tm="100000">
                                          <p:val>
                                            <p:strVal val="#ppt_w"/>
                                          </p:val>
                                        </p:tav>
                                      </p:tavLst>
                                    </p:anim>
                                    <p:anim calcmode="lin" valueType="num">
                                      <p:cBhvr>
                                        <p:cTn id="34" dur="500" fill="hold"/>
                                        <p:tgtEl>
                                          <p:spTgt spid="922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nimBg="1"/>
      <p:bldP spid="9222" grpId="0" animBg="1"/>
      <p:bldP spid="9223" grpId="0" animBg="1"/>
      <p:bldP spid="9225" grpId="0" animBg="1"/>
      <p:bldP spid="9226" grpId="0" animBg="1"/>
      <p:bldP spid="92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1050CBE9-62C8-4A6A-988D-23AF213839F1}" type="slidenum">
              <a:rPr lang="en-US" altLang="en-US"/>
              <a:pPr/>
              <a:t>7</a:t>
            </a:fld>
            <a:endParaRPr lang="en-US" altLang="en-US"/>
          </a:p>
        </p:txBody>
      </p:sp>
      <p:sp>
        <p:nvSpPr>
          <p:cNvPr id="15362" name="Rectangle 2"/>
          <p:cNvSpPr>
            <a:spLocks noGrp="1" noChangeArrowheads="1"/>
          </p:cNvSpPr>
          <p:nvPr>
            <p:ph type="title"/>
          </p:nvPr>
        </p:nvSpPr>
        <p:spPr>
          <a:xfrm>
            <a:off x="2133600" y="609600"/>
            <a:ext cx="4648200" cy="1143000"/>
          </a:xfrm>
          <a:ln w="57150">
            <a:solidFill>
              <a:schemeClr val="accent1"/>
            </a:solidFill>
          </a:ln>
        </p:spPr>
        <p:txBody>
          <a:bodyPr/>
          <a:lstStyle/>
          <a:p>
            <a:r>
              <a:rPr lang="en-US" sz="8800"/>
              <a:t>Why?</a:t>
            </a:r>
          </a:p>
        </p:txBody>
      </p:sp>
      <p:sp>
        <p:nvSpPr>
          <p:cNvPr id="15363" name="Rectangle 3"/>
          <p:cNvSpPr>
            <a:spLocks noGrp="1" noChangeArrowheads="1"/>
          </p:cNvSpPr>
          <p:nvPr>
            <p:ph type="body" idx="1"/>
          </p:nvPr>
        </p:nvSpPr>
        <p:spPr>
          <a:ln/>
        </p:spPr>
        <p:txBody>
          <a:bodyPr/>
          <a:lstStyle/>
          <a:p>
            <a:pPr>
              <a:buFontTx/>
              <a:buNone/>
            </a:pPr>
            <a:r>
              <a:rPr lang="en-US"/>
              <a:t> </a:t>
            </a:r>
          </a:p>
        </p:txBody>
      </p:sp>
      <p:sp>
        <p:nvSpPr>
          <p:cNvPr id="15364" name="WordArt 4"/>
          <p:cNvSpPr>
            <a:spLocks noChangeArrowheads="1" noChangeShapeType="1" noTextEdit="1"/>
          </p:cNvSpPr>
          <p:nvPr/>
        </p:nvSpPr>
        <p:spPr bwMode="auto">
          <a:xfrm>
            <a:off x="609600" y="1981200"/>
            <a:ext cx="8001000" cy="838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FF"/>
                </a:solidFill>
                <a:latin typeface="Arial Black"/>
              </a:rPr>
              <a:t>Jerusalem Church Set The Example</a:t>
            </a:r>
          </a:p>
        </p:txBody>
      </p:sp>
      <p:sp>
        <p:nvSpPr>
          <p:cNvPr id="15372" name="AutoShape 12"/>
          <p:cNvSpPr>
            <a:spLocks noChangeArrowheads="1"/>
          </p:cNvSpPr>
          <p:nvPr/>
        </p:nvSpPr>
        <p:spPr bwMode="auto">
          <a:xfrm>
            <a:off x="381000" y="2743200"/>
            <a:ext cx="3200400" cy="10668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US" sz="5400" b="1" dirty="0" smtClean="0">
                <a:solidFill>
                  <a:schemeClr val="accent2"/>
                </a:solidFill>
              </a:rPr>
              <a:t>Acts </a:t>
            </a:r>
            <a:r>
              <a:rPr lang="en-US" sz="5400" b="1" dirty="0">
                <a:solidFill>
                  <a:schemeClr val="accent2"/>
                </a:solidFill>
              </a:rPr>
              <a:t>2:46</a:t>
            </a:r>
          </a:p>
        </p:txBody>
      </p:sp>
      <p:sp>
        <p:nvSpPr>
          <p:cNvPr id="15373" name="AutoShape 13"/>
          <p:cNvSpPr>
            <a:spLocks noChangeArrowheads="1"/>
          </p:cNvSpPr>
          <p:nvPr/>
        </p:nvSpPr>
        <p:spPr bwMode="auto">
          <a:xfrm>
            <a:off x="2743200" y="3810000"/>
            <a:ext cx="3048000" cy="10668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US" sz="5400" b="1">
                <a:solidFill>
                  <a:schemeClr val="accent2"/>
                </a:solidFill>
              </a:rPr>
              <a:t>Acts 3</a:t>
            </a:r>
          </a:p>
        </p:txBody>
      </p:sp>
      <p:sp>
        <p:nvSpPr>
          <p:cNvPr id="15374" name="AutoShape 14"/>
          <p:cNvSpPr>
            <a:spLocks noChangeArrowheads="1"/>
          </p:cNvSpPr>
          <p:nvPr/>
        </p:nvSpPr>
        <p:spPr bwMode="auto">
          <a:xfrm>
            <a:off x="5105400" y="4876800"/>
            <a:ext cx="3581400" cy="1066800"/>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US" sz="4800" b="1">
                <a:solidFill>
                  <a:schemeClr val="accent2"/>
                </a:solidFill>
              </a:rPr>
              <a:t>Acts 11:25-26</a:t>
            </a:r>
          </a:p>
        </p:txBody>
      </p:sp>
      <p:sp>
        <p:nvSpPr>
          <p:cNvPr id="15375" name="WordArt 15"/>
          <p:cNvSpPr>
            <a:spLocks noChangeArrowheads="1" noChangeShapeType="1" noTextEdit="1"/>
          </p:cNvSpPr>
          <p:nvPr/>
        </p:nvSpPr>
        <p:spPr bwMode="auto">
          <a:xfrm>
            <a:off x="3886200" y="2971800"/>
            <a:ext cx="4257675" cy="6477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00FF00"/>
                </a:solidFill>
                <a:latin typeface="Arial Black"/>
              </a:rPr>
              <a:t>daily in the temple</a:t>
            </a:r>
          </a:p>
        </p:txBody>
      </p:sp>
      <p:sp>
        <p:nvSpPr>
          <p:cNvPr id="15376" name="WordArt 16"/>
          <p:cNvSpPr>
            <a:spLocks noChangeArrowheads="1" noChangeShapeType="1" noTextEdit="1"/>
          </p:cNvSpPr>
          <p:nvPr/>
        </p:nvSpPr>
        <p:spPr bwMode="auto">
          <a:xfrm>
            <a:off x="5943600" y="4038600"/>
            <a:ext cx="2314575" cy="6477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FF00"/>
                </a:solidFill>
                <a:latin typeface="Arial Black"/>
              </a:rPr>
              <a:t>in Temple</a:t>
            </a:r>
          </a:p>
        </p:txBody>
      </p:sp>
      <p:sp>
        <p:nvSpPr>
          <p:cNvPr id="15377" name="WordArt 17"/>
          <p:cNvSpPr>
            <a:spLocks noChangeArrowheads="1" noChangeShapeType="1" noTextEdit="1"/>
          </p:cNvSpPr>
          <p:nvPr/>
        </p:nvSpPr>
        <p:spPr bwMode="auto">
          <a:xfrm>
            <a:off x="2438400" y="5181600"/>
            <a:ext cx="2362200" cy="457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FF00"/>
                </a:solidFill>
                <a:latin typeface="Arial Black"/>
              </a:rPr>
              <a:t>Antioch</a:t>
            </a:r>
          </a:p>
        </p:txBody>
      </p:sp>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2000" fill="hold"/>
                                        <p:tgtEl>
                                          <p:spTgt spid="15364"/>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15364"/>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15364"/>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15375"/>
                                        </p:tgtEl>
                                        <p:attrNameLst>
                                          <p:attrName>style.visibility</p:attrName>
                                        </p:attrNameLst>
                                      </p:cBhvr>
                                      <p:to>
                                        <p:strVal val="visible"/>
                                      </p:to>
                                    </p:set>
                                    <p:anim calcmode="lin" valueType="num">
                                      <p:cBhvr additive="base">
                                        <p:cTn id="15" dur="500" fill="hold"/>
                                        <p:tgtEl>
                                          <p:spTgt spid="15375"/>
                                        </p:tgtEl>
                                        <p:attrNameLst>
                                          <p:attrName>ppt_x</p:attrName>
                                        </p:attrNameLst>
                                      </p:cBhvr>
                                      <p:tavLst>
                                        <p:tav tm="0">
                                          <p:val>
                                            <p:strVal val="1+#ppt_w/2"/>
                                          </p:val>
                                        </p:tav>
                                        <p:tav tm="100000">
                                          <p:val>
                                            <p:strVal val="#ppt_x"/>
                                          </p:val>
                                        </p:tav>
                                      </p:tavLst>
                                    </p:anim>
                                    <p:anim calcmode="lin" valueType="num">
                                      <p:cBhvr additive="base">
                                        <p:cTn id="16" dur="500" fill="hold"/>
                                        <p:tgtEl>
                                          <p:spTgt spid="15375"/>
                                        </p:tgtEl>
                                        <p:attrNameLst>
                                          <p:attrName>ppt_y</p:attrName>
                                        </p:attrNameLst>
                                      </p:cBhvr>
                                      <p:tavLst>
                                        <p:tav tm="0">
                                          <p:val>
                                            <p:strVal val="#ppt_y"/>
                                          </p:val>
                                        </p:tav>
                                        <p:tav tm="100000">
                                          <p:val>
                                            <p:strVal val="#ppt_y"/>
                                          </p:val>
                                        </p:tav>
                                      </p:tavLst>
                                    </p:anim>
                                  </p:childTnLst>
                                </p:cTn>
                              </p:par>
                              <p:par>
                                <p:cTn id="17" presetID="20" presetClass="entr" presetSubtype="0" fill="hold" grpId="0" nodeType="withEffect">
                                  <p:stCondLst>
                                    <p:cond delay="0"/>
                                  </p:stCondLst>
                                  <p:childTnLst>
                                    <p:set>
                                      <p:cBhvr>
                                        <p:cTn id="18" dur="1" fill="hold">
                                          <p:stCondLst>
                                            <p:cond delay="0"/>
                                          </p:stCondLst>
                                        </p:cTn>
                                        <p:tgtEl>
                                          <p:spTgt spid="15372"/>
                                        </p:tgtEl>
                                        <p:attrNameLst>
                                          <p:attrName>style.visibility</p:attrName>
                                        </p:attrNameLst>
                                      </p:cBhvr>
                                      <p:to>
                                        <p:strVal val="visible"/>
                                      </p:to>
                                    </p:set>
                                    <p:animEffect transition="in" filter="wedge">
                                      <p:cBhvr>
                                        <p:cTn id="19" dur="2000"/>
                                        <p:tgtEl>
                                          <p:spTgt spid="15372"/>
                                        </p:tgtEl>
                                      </p:cBhvr>
                                    </p:animEffect>
                                  </p:childTnLst>
                                </p:cTn>
                              </p:par>
                            </p:childTnLst>
                          </p:cTn>
                        </p:par>
                      </p:childTnLst>
                    </p:cTn>
                  </p:par>
                  <p:par>
                    <p:cTn id="20" fill="hold">
                      <p:stCondLst>
                        <p:cond delay="indefinite"/>
                      </p:stCondLst>
                      <p:childTnLst>
                        <p:par>
                          <p:cTn id="21" fill="hold">
                            <p:stCondLst>
                              <p:cond delay="0"/>
                            </p:stCondLst>
                            <p:childTnLst>
                              <p:par>
                                <p:cTn id="22" presetID="39" presetClass="entr" presetSubtype="0" accel="100000" fill="hold" grpId="0" nodeType="clickEffect">
                                  <p:stCondLst>
                                    <p:cond delay="0"/>
                                  </p:stCondLst>
                                  <p:childTnLst>
                                    <p:set>
                                      <p:cBhvr>
                                        <p:cTn id="23" dur="1" fill="hold">
                                          <p:stCondLst>
                                            <p:cond delay="0"/>
                                          </p:stCondLst>
                                        </p:cTn>
                                        <p:tgtEl>
                                          <p:spTgt spid="15376"/>
                                        </p:tgtEl>
                                        <p:attrNameLst>
                                          <p:attrName>style.visibility</p:attrName>
                                        </p:attrNameLst>
                                      </p:cBhvr>
                                      <p:to>
                                        <p:strVal val="visible"/>
                                      </p:to>
                                    </p:set>
                                    <p:anim calcmode="lin" valueType="num">
                                      <p:cBhvr>
                                        <p:cTn id="24" dur="500" fill="hold"/>
                                        <p:tgtEl>
                                          <p:spTgt spid="15376"/>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15376"/>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15376"/>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15376"/>
                                        </p:tgtEl>
                                        <p:attrNameLst>
                                          <p:attrName>ppt_y</p:attrName>
                                        </p:attrNameLst>
                                      </p:cBhvr>
                                      <p:tavLst>
                                        <p:tav tm="0">
                                          <p:val>
                                            <p:strVal val="#ppt_y"/>
                                          </p:val>
                                        </p:tav>
                                        <p:tav tm="100000">
                                          <p:val>
                                            <p:strVal val="#ppt_y"/>
                                          </p:val>
                                        </p:tav>
                                      </p:tavLst>
                                    </p:anim>
                                  </p:childTnLst>
                                </p:cTn>
                              </p:par>
                              <p:par>
                                <p:cTn id="28" presetID="20" presetClass="entr" presetSubtype="0" fill="hold" grpId="0" nodeType="withEffect">
                                  <p:stCondLst>
                                    <p:cond delay="0"/>
                                  </p:stCondLst>
                                  <p:childTnLst>
                                    <p:set>
                                      <p:cBhvr>
                                        <p:cTn id="29" dur="1" fill="hold">
                                          <p:stCondLst>
                                            <p:cond delay="0"/>
                                          </p:stCondLst>
                                        </p:cTn>
                                        <p:tgtEl>
                                          <p:spTgt spid="15373"/>
                                        </p:tgtEl>
                                        <p:attrNameLst>
                                          <p:attrName>style.visibility</p:attrName>
                                        </p:attrNameLst>
                                      </p:cBhvr>
                                      <p:to>
                                        <p:strVal val="visible"/>
                                      </p:to>
                                    </p:set>
                                    <p:animEffect transition="in" filter="wedge">
                                      <p:cBhvr>
                                        <p:cTn id="30" dur="2000"/>
                                        <p:tgtEl>
                                          <p:spTgt spid="15373"/>
                                        </p:tgtEl>
                                      </p:cBhvr>
                                    </p:animEffect>
                                  </p:childTnLst>
                                </p:cTn>
                              </p:par>
                            </p:childTnLst>
                          </p:cTn>
                        </p:par>
                      </p:childTnLst>
                    </p:cTn>
                  </p:par>
                  <p:par>
                    <p:cTn id="31" fill="hold">
                      <p:stCondLst>
                        <p:cond delay="indefinite"/>
                      </p:stCondLst>
                      <p:childTnLst>
                        <p:par>
                          <p:cTn id="32" fill="hold">
                            <p:stCondLst>
                              <p:cond delay="0"/>
                            </p:stCondLst>
                            <p:childTnLst>
                              <p:par>
                                <p:cTn id="33" presetID="39" presetClass="entr" presetSubtype="0" accel="100000" fill="hold" grpId="0" nodeType="clickEffect">
                                  <p:stCondLst>
                                    <p:cond delay="0"/>
                                  </p:stCondLst>
                                  <p:childTnLst>
                                    <p:set>
                                      <p:cBhvr>
                                        <p:cTn id="34" dur="1" fill="hold">
                                          <p:stCondLst>
                                            <p:cond delay="0"/>
                                          </p:stCondLst>
                                        </p:cTn>
                                        <p:tgtEl>
                                          <p:spTgt spid="15377"/>
                                        </p:tgtEl>
                                        <p:attrNameLst>
                                          <p:attrName>style.visibility</p:attrName>
                                        </p:attrNameLst>
                                      </p:cBhvr>
                                      <p:to>
                                        <p:strVal val="visible"/>
                                      </p:to>
                                    </p:set>
                                    <p:anim calcmode="lin" valueType="num">
                                      <p:cBhvr>
                                        <p:cTn id="35" dur="1000" fill="hold"/>
                                        <p:tgtEl>
                                          <p:spTgt spid="15377"/>
                                        </p:tgtEl>
                                        <p:attrNameLst>
                                          <p:attrName>ppt_h</p:attrName>
                                        </p:attrNameLst>
                                      </p:cBhvr>
                                      <p:tavLst>
                                        <p:tav tm="0">
                                          <p:val>
                                            <p:strVal val="#ppt_h/20"/>
                                          </p:val>
                                        </p:tav>
                                        <p:tav tm="50000">
                                          <p:val>
                                            <p:strVal val="#ppt_h/20"/>
                                          </p:val>
                                        </p:tav>
                                        <p:tav tm="100000">
                                          <p:val>
                                            <p:strVal val="#ppt_h"/>
                                          </p:val>
                                        </p:tav>
                                      </p:tavLst>
                                    </p:anim>
                                    <p:anim calcmode="lin" valueType="num">
                                      <p:cBhvr>
                                        <p:cTn id="36" dur="1000" fill="hold"/>
                                        <p:tgtEl>
                                          <p:spTgt spid="15377"/>
                                        </p:tgtEl>
                                        <p:attrNameLst>
                                          <p:attrName>ppt_w</p:attrName>
                                        </p:attrNameLst>
                                      </p:cBhvr>
                                      <p:tavLst>
                                        <p:tav tm="0">
                                          <p:val>
                                            <p:strVal val="#ppt_w+.3"/>
                                          </p:val>
                                        </p:tav>
                                        <p:tav tm="50000">
                                          <p:val>
                                            <p:strVal val="#ppt_w+.3"/>
                                          </p:val>
                                        </p:tav>
                                        <p:tav tm="100000">
                                          <p:val>
                                            <p:strVal val="#ppt_w"/>
                                          </p:val>
                                        </p:tav>
                                      </p:tavLst>
                                    </p:anim>
                                    <p:anim calcmode="lin" valueType="num">
                                      <p:cBhvr>
                                        <p:cTn id="37" dur="1000" fill="hold"/>
                                        <p:tgtEl>
                                          <p:spTgt spid="15377"/>
                                        </p:tgtEl>
                                        <p:attrNameLst>
                                          <p:attrName>ppt_x</p:attrName>
                                        </p:attrNameLst>
                                      </p:cBhvr>
                                      <p:tavLst>
                                        <p:tav tm="0">
                                          <p:val>
                                            <p:strVal val="#ppt_x-.3"/>
                                          </p:val>
                                        </p:tav>
                                        <p:tav tm="50000">
                                          <p:val>
                                            <p:strVal val="#ppt_x"/>
                                          </p:val>
                                        </p:tav>
                                        <p:tav tm="100000">
                                          <p:val>
                                            <p:strVal val="#ppt_x"/>
                                          </p:val>
                                        </p:tav>
                                      </p:tavLst>
                                    </p:anim>
                                    <p:anim calcmode="lin" valueType="num">
                                      <p:cBhvr>
                                        <p:cTn id="38" dur="1000" fill="hold"/>
                                        <p:tgtEl>
                                          <p:spTgt spid="15377"/>
                                        </p:tgtEl>
                                        <p:attrNameLst>
                                          <p:attrName>ppt_y</p:attrName>
                                        </p:attrNameLst>
                                      </p:cBhvr>
                                      <p:tavLst>
                                        <p:tav tm="0">
                                          <p:val>
                                            <p:strVal val="#ppt_y"/>
                                          </p:val>
                                        </p:tav>
                                        <p:tav tm="100000">
                                          <p:val>
                                            <p:strVal val="#ppt_y"/>
                                          </p:val>
                                        </p:tav>
                                      </p:tavLst>
                                    </p:anim>
                                  </p:childTnLst>
                                </p:cTn>
                              </p:par>
                              <p:par>
                                <p:cTn id="39" presetID="20" presetClass="entr" presetSubtype="0" fill="hold" grpId="0" nodeType="withEffect">
                                  <p:stCondLst>
                                    <p:cond delay="0"/>
                                  </p:stCondLst>
                                  <p:childTnLst>
                                    <p:set>
                                      <p:cBhvr>
                                        <p:cTn id="40" dur="1" fill="hold">
                                          <p:stCondLst>
                                            <p:cond delay="0"/>
                                          </p:stCondLst>
                                        </p:cTn>
                                        <p:tgtEl>
                                          <p:spTgt spid="15374"/>
                                        </p:tgtEl>
                                        <p:attrNameLst>
                                          <p:attrName>style.visibility</p:attrName>
                                        </p:attrNameLst>
                                      </p:cBhvr>
                                      <p:to>
                                        <p:strVal val="visible"/>
                                      </p:to>
                                    </p:set>
                                    <p:animEffect transition="in" filter="wedge">
                                      <p:cBhvr>
                                        <p:cTn id="41" dur="2000"/>
                                        <p:tgtEl>
                                          <p:spTgt spid="15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72" grpId="0" animBg="1"/>
      <p:bldP spid="15373" grpId="0" animBg="1"/>
      <p:bldP spid="15374" grpId="0" animBg="1"/>
      <p:bldP spid="15375" grpId="0" animBg="1"/>
      <p:bldP spid="15376" grpId="0" animBg="1"/>
      <p:bldP spid="1537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2A967EED-9774-479C-BE13-B1373736B615}" type="slidenum">
              <a:rPr lang="en-US" altLang="en-US"/>
              <a:pPr/>
              <a:t>8</a:t>
            </a:fld>
            <a:endParaRPr lang="en-US" altLang="en-US"/>
          </a:p>
        </p:txBody>
      </p:sp>
      <p:sp>
        <p:nvSpPr>
          <p:cNvPr id="11266" name="Rectangle 2"/>
          <p:cNvSpPr>
            <a:spLocks noGrp="1" noChangeArrowheads="1"/>
          </p:cNvSpPr>
          <p:nvPr>
            <p:ph type="title"/>
          </p:nvPr>
        </p:nvSpPr>
        <p:spPr>
          <a:xfrm>
            <a:off x="2286000" y="609600"/>
            <a:ext cx="4114800" cy="1143000"/>
          </a:xfrm>
          <a:ln w="57150">
            <a:solidFill>
              <a:schemeClr val="accent1"/>
            </a:solidFill>
          </a:ln>
        </p:spPr>
        <p:txBody>
          <a:bodyPr/>
          <a:lstStyle/>
          <a:p>
            <a:r>
              <a:rPr lang="en-US" sz="8800"/>
              <a:t>Why?</a:t>
            </a:r>
          </a:p>
        </p:txBody>
      </p:sp>
      <p:sp>
        <p:nvSpPr>
          <p:cNvPr id="11267" name="Rectangle 3"/>
          <p:cNvSpPr>
            <a:spLocks noGrp="1" noChangeArrowheads="1"/>
          </p:cNvSpPr>
          <p:nvPr>
            <p:ph type="body" idx="1"/>
          </p:nvPr>
        </p:nvSpPr>
        <p:spPr>
          <a:xfrm>
            <a:off x="0" y="2057400"/>
            <a:ext cx="8382000" cy="4343400"/>
          </a:xfrm>
          <a:ln/>
        </p:spPr>
        <p:txBody>
          <a:bodyPr/>
          <a:lstStyle/>
          <a:p>
            <a:pPr>
              <a:buFontTx/>
              <a:buNone/>
            </a:pPr>
            <a:r>
              <a:rPr lang="en-US" dirty="0" smtClean="0"/>
              <a:t> </a:t>
            </a:r>
            <a:endParaRPr lang="en-US" dirty="0"/>
          </a:p>
        </p:txBody>
      </p:sp>
      <p:sp>
        <p:nvSpPr>
          <p:cNvPr id="11268" name="WordArt 4"/>
          <p:cNvSpPr>
            <a:spLocks noChangeArrowheads="1" noChangeShapeType="1" noTextEdit="1"/>
          </p:cNvSpPr>
          <p:nvPr/>
        </p:nvSpPr>
        <p:spPr bwMode="auto">
          <a:xfrm>
            <a:off x="838200" y="2057400"/>
            <a:ext cx="7239000" cy="495300"/>
          </a:xfrm>
          <a:prstGeom prst="rect">
            <a:avLst/>
          </a:prstGeom>
        </p:spPr>
        <p:txBody>
          <a:bodyPr wrap="none" fromWordArt="1">
            <a:prstTxWarp prst="textPlain">
              <a:avLst>
                <a:gd name="adj" fmla="val 50000"/>
              </a:avLst>
            </a:prstTxWarp>
          </a:bodyPr>
          <a:lstStyle/>
          <a:p>
            <a:pPr algn="ctr"/>
            <a:r>
              <a:rPr lang="en-US" sz="3600" kern="10" dirty="0">
                <a:ln w="9525">
                  <a:solidFill>
                    <a:srgbClr val="000000"/>
                  </a:solidFill>
                  <a:round/>
                  <a:headEnd/>
                  <a:tailEnd/>
                </a:ln>
                <a:solidFill>
                  <a:srgbClr val="0000FF"/>
                </a:solidFill>
                <a:latin typeface="Arial Black"/>
              </a:rPr>
              <a:t>To show God </a:t>
            </a:r>
            <a:r>
              <a:rPr lang="en-US" sz="3600" kern="10" dirty="0" smtClean="0">
                <a:ln w="9525">
                  <a:solidFill>
                    <a:srgbClr val="000000"/>
                  </a:solidFill>
                  <a:round/>
                  <a:headEnd/>
                  <a:tailEnd/>
                </a:ln>
                <a:solidFill>
                  <a:srgbClr val="0000FF"/>
                </a:solidFill>
                <a:latin typeface="Arial Black"/>
              </a:rPr>
              <a:t>our Love</a:t>
            </a:r>
            <a:endParaRPr lang="en-US" sz="3600" kern="10" dirty="0">
              <a:ln w="9525">
                <a:solidFill>
                  <a:srgbClr val="000000"/>
                </a:solidFill>
                <a:round/>
                <a:headEnd/>
                <a:tailEnd/>
              </a:ln>
              <a:solidFill>
                <a:srgbClr val="0000FF"/>
              </a:solidFill>
              <a:latin typeface="Arial Black"/>
            </a:endParaRPr>
          </a:p>
        </p:txBody>
      </p:sp>
      <p:sp>
        <p:nvSpPr>
          <p:cNvPr id="11270" name="WordArt 6"/>
          <p:cNvSpPr>
            <a:spLocks noChangeArrowheads="1" noChangeShapeType="1" noTextEdit="1"/>
          </p:cNvSpPr>
          <p:nvPr/>
        </p:nvSpPr>
        <p:spPr bwMode="auto">
          <a:xfrm>
            <a:off x="0" y="1676400"/>
            <a:ext cx="7391400" cy="3657600"/>
          </a:xfrm>
          <a:prstGeom prst="rect">
            <a:avLst/>
          </a:prstGeom>
        </p:spPr>
        <p:txBody>
          <a:bodyPr wrap="none" fromWordArt="1">
            <a:prstTxWarp prst="textPlain">
              <a:avLst>
                <a:gd name="adj" fmla="val 50000"/>
              </a:avLst>
            </a:prstTxWarp>
          </a:bodyPr>
          <a:lstStyle/>
          <a:p>
            <a:endParaRPr lang="en-US" sz="800" dirty="0"/>
          </a:p>
        </p:txBody>
      </p:sp>
      <p:sp>
        <p:nvSpPr>
          <p:cNvPr id="13" name="Rectangle 12"/>
          <p:cNvSpPr/>
          <p:nvPr/>
        </p:nvSpPr>
        <p:spPr>
          <a:xfrm>
            <a:off x="838200" y="2667001"/>
            <a:ext cx="7543800" cy="3748719"/>
          </a:xfrm>
          <a:prstGeom prst="rect">
            <a:avLst/>
          </a:prstGeom>
          <a:noFill/>
        </p:spPr>
        <p:txBody>
          <a:bodyPr wrap="square" lIns="91440" tIns="45720" rIns="91440" bIns="45720">
            <a:spAutoFit/>
          </a:bodyPr>
          <a:lstStyle/>
          <a:p>
            <a:pPr>
              <a:lnSpc>
                <a:spcPct val="90000"/>
              </a:lnSpc>
            </a:pPr>
            <a:r>
              <a:rPr lang="en-US" b="1" dirty="0" smtClean="0"/>
              <a:t>Matt 22:37: </a:t>
            </a:r>
            <a:r>
              <a:rPr lang="en-US" dirty="0" smtClean="0"/>
              <a:t>Jesus said unto him, Thou </a:t>
            </a:r>
            <a:r>
              <a:rPr lang="en-US" dirty="0" err="1" smtClean="0"/>
              <a:t>shalt</a:t>
            </a:r>
            <a:r>
              <a:rPr lang="en-US" dirty="0" smtClean="0"/>
              <a:t> love the Lord thy God with all thy heart, and with all thy soul, and with all thy mind.</a:t>
            </a:r>
          </a:p>
          <a:p>
            <a:pPr>
              <a:lnSpc>
                <a:spcPct val="90000"/>
              </a:lnSpc>
            </a:pPr>
            <a:endParaRPr lang="en-US" b="1" dirty="0" smtClean="0"/>
          </a:p>
          <a:p>
            <a:pPr>
              <a:lnSpc>
                <a:spcPct val="90000"/>
              </a:lnSpc>
            </a:pPr>
            <a:r>
              <a:rPr lang="en-US" b="1" u="sng" dirty="0" smtClean="0"/>
              <a:t>Beware of the Hypocrites</a:t>
            </a:r>
            <a:endParaRPr lang="en-US" b="1" u="sng" dirty="0" smtClean="0"/>
          </a:p>
          <a:p>
            <a:pPr>
              <a:lnSpc>
                <a:spcPct val="90000"/>
              </a:lnSpc>
            </a:pPr>
            <a:r>
              <a:rPr lang="en-US" b="1" dirty="0" smtClean="0"/>
              <a:t>Luke 20:46-47: </a:t>
            </a:r>
            <a:r>
              <a:rPr lang="en-US" dirty="0" smtClean="0"/>
              <a:t>Beware of the scribes, which desire to walk in long robes, and love greetings in the markets, and the highest seats in the synagogues, and the chief rooms at feasts;47 Which devour widows' houses, and for a </a:t>
            </a:r>
            <a:r>
              <a:rPr lang="en-US" dirty="0" err="1" smtClean="0"/>
              <a:t>shew</a:t>
            </a:r>
            <a:r>
              <a:rPr lang="en-US" dirty="0" smtClean="0"/>
              <a:t> make long prayers: the same shall receive greater damnation.</a:t>
            </a:r>
            <a:endParaRPr lang="en-US" dirty="0"/>
          </a:p>
        </p:txBody>
      </p:sp>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500" fill="hold"/>
                                        <p:tgtEl>
                                          <p:spTgt spid="11268"/>
                                        </p:tgtEl>
                                        <p:attrNameLst>
                                          <p:attrName>ppt_w</p:attrName>
                                        </p:attrNameLst>
                                      </p:cBhvr>
                                      <p:tavLst>
                                        <p:tav tm="0">
                                          <p:val>
                                            <p:strVal val="#ppt_w*2.5"/>
                                          </p:val>
                                        </p:tav>
                                        <p:tav tm="100000">
                                          <p:val>
                                            <p:strVal val="#ppt_w"/>
                                          </p:val>
                                        </p:tav>
                                      </p:tavLst>
                                    </p:anim>
                                    <p:anim calcmode="lin" valueType="num">
                                      <p:cBhvr>
                                        <p:cTn id="8" dur="500" fill="hold"/>
                                        <p:tgtEl>
                                          <p:spTgt spid="11268"/>
                                        </p:tgtEl>
                                        <p:attrNameLst>
                                          <p:attrName>ppt_h</p:attrName>
                                        </p:attrNameLst>
                                      </p:cBhvr>
                                      <p:tavLst>
                                        <p:tav tm="0">
                                          <p:val>
                                            <p:strVal val="#ppt_h*0.01"/>
                                          </p:val>
                                        </p:tav>
                                        <p:tav tm="100000">
                                          <p:val>
                                            <p:strVal val="#ppt_h"/>
                                          </p:val>
                                        </p:tav>
                                      </p:tavLst>
                                    </p:anim>
                                    <p:anim calcmode="lin" valueType="num">
                                      <p:cBhvr>
                                        <p:cTn id="9" dur="500" fill="hold"/>
                                        <p:tgtEl>
                                          <p:spTgt spid="11268"/>
                                        </p:tgtEl>
                                        <p:attrNameLst>
                                          <p:attrName>ppt_x</p:attrName>
                                        </p:attrNameLst>
                                      </p:cBhvr>
                                      <p:tavLst>
                                        <p:tav tm="0">
                                          <p:val>
                                            <p:strVal val="#ppt_x"/>
                                          </p:val>
                                        </p:tav>
                                        <p:tav tm="100000">
                                          <p:val>
                                            <p:strVal val="#ppt_x"/>
                                          </p:val>
                                        </p:tav>
                                      </p:tavLst>
                                    </p:anim>
                                    <p:anim calcmode="lin" valueType="num">
                                      <p:cBhvr>
                                        <p:cTn id="10" dur="500" fill="hold"/>
                                        <p:tgtEl>
                                          <p:spTgt spid="11268"/>
                                        </p:tgtEl>
                                        <p:attrNameLst>
                                          <p:attrName>ppt_y</p:attrName>
                                        </p:attrNameLst>
                                      </p:cBhvr>
                                      <p:tavLst>
                                        <p:tav tm="0">
                                          <p:val>
                                            <p:strVal val="#ppt_h+1"/>
                                          </p:val>
                                        </p:tav>
                                        <p:tav tm="100000">
                                          <p:val>
                                            <p:strVal val="#ppt_y"/>
                                          </p:val>
                                        </p:tav>
                                      </p:tavLst>
                                    </p:anim>
                                    <p:animEffect transition="in" filter="fade">
                                      <p:cBhvr>
                                        <p:cTn id="11" dur="500"/>
                                        <p:tgtEl>
                                          <p:spTgt spid="11268"/>
                                        </p:tgtEl>
                                      </p:cBhvr>
                                    </p:animEffect>
                                  </p:childTnLst>
                                </p:cTn>
                              </p:par>
                            </p:childTnLst>
                          </p:cTn>
                        </p:par>
                      </p:childTnLst>
                    </p:cTn>
                  </p:par>
                  <p:par>
                    <p:cTn id="12" fill="hold">
                      <p:stCondLst>
                        <p:cond delay="indefinite"/>
                      </p:stCondLst>
                      <p:childTnLst>
                        <p:par>
                          <p:cTn id="13" fill="hold">
                            <p:stCondLst>
                              <p:cond delay="0"/>
                            </p:stCondLst>
                            <p:childTnLst>
                              <p:par>
                                <p:cTn id="14" presetID="17" presetClass="entr" presetSubtype="10" fill="hold" grpId="0" nodeType="clickEffect" nodePh="1">
                                  <p:stCondLst>
                                    <p:cond delay="0"/>
                                  </p:stCondLst>
                                  <p:endCondLst>
                                    <p:cond evt="begin" delay="0">
                                      <p:tn val="14"/>
                                    </p:cond>
                                  </p:endCondLst>
                                  <p:childTnLst>
                                    <p:set>
                                      <p:cBhvr>
                                        <p:cTn id="15" dur="1" fill="hold">
                                          <p:stCondLst>
                                            <p:cond delay="0"/>
                                          </p:stCondLst>
                                        </p:cTn>
                                        <p:tgtEl>
                                          <p:spTgt spid="11270"/>
                                        </p:tgtEl>
                                        <p:attrNameLst>
                                          <p:attrName>style.visibility</p:attrName>
                                        </p:attrNameLst>
                                      </p:cBhvr>
                                      <p:to>
                                        <p:strVal val="visible"/>
                                      </p:to>
                                    </p:set>
                                    <p:anim calcmode="lin" valueType="num">
                                      <p:cBhvr>
                                        <p:cTn id="16" dur="500" fill="hold"/>
                                        <p:tgtEl>
                                          <p:spTgt spid="11270"/>
                                        </p:tgtEl>
                                        <p:attrNameLst>
                                          <p:attrName>ppt_w</p:attrName>
                                        </p:attrNameLst>
                                      </p:cBhvr>
                                      <p:tavLst>
                                        <p:tav tm="0">
                                          <p:val>
                                            <p:fltVal val="0"/>
                                          </p:val>
                                        </p:tav>
                                        <p:tav tm="100000">
                                          <p:val>
                                            <p:strVal val="#ppt_w"/>
                                          </p:val>
                                        </p:tav>
                                      </p:tavLst>
                                    </p:anim>
                                    <p:anim calcmode="lin" valueType="num">
                                      <p:cBhvr>
                                        <p:cTn id="17" dur="500" fill="hold"/>
                                        <p:tgtEl>
                                          <p:spTgt spid="112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p:bldP spid="1127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595BE7A7-556A-4638-B80F-137A9F067985}" type="slidenum">
              <a:rPr lang="en-US" altLang="en-US"/>
              <a:pPr/>
              <a:t>9</a:t>
            </a:fld>
            <a:endParaRPr lang="en-US" altLang="en-US"/>
          </a:p>
        </p:txBody>
      </p:sp>
      <p:sp>
        <p:nvSpPr>
          <p:cNvPr id="13314" name="Rectangle 2"/>
          <p:cNvSpPr>
            <a:spLocks noGrp="1" noChangeArrowheads="1"/>
          </p:cNvSpPr>
          <p:nvPr>
            <p:ph type="title"/>
          </p:nvPr>
        </p:nvSpPr>
        <p:spPr>
          <a:xfrm>
            <a:off x="2133600" y="609600"/>
            <a:ext cx="4267200" cy="1143000"/>
          </a:xfrm>
          <a:ln w="57150">
            <a:solidFill>
              <a:schemeClr val="accent1"/>
            </a:solidFill>
          </a:ln>
        </p:spPr>
        <p:txBody>
          <a:bodyPr/>
          <a:lstStyle/>
          <a:p>
            <a:r>
              <a:rPr lang="en-US" sz="8800"/>
              <a:t> Why?</a:t>
            </a:r>
          </a:p>
        </p:txBody>
      </p:sp>
      <p:sp>
        <p:nvSpPr>
          <p:cNvPr id="13315" name="Rectangle 3"/>
          <p:cNvSpPr>
            <a:spLocks noGrp="1" noChangeArrowheads="1"/>
          </p:cNvSpPr>
          <p:nvPr>
            <p:ph type="body" idx="1"/>
          </p:nvPr>
        </p:nvSpPr>
        <p:spPr>
          <a:ln/>
        </p:spPr>
        <p:txBody>
          <a:bodyPr/>
          <a:lstStyle/>
          <a:p>
            <a:pPr>
              <a:buFontTx/>
              <a:buNone/>
            </a:pPr>
            <a:endParaRPr lang="en-US" dirty="0" smtClean="0"/>
          </a:p>
          <a:p>
            <a:r>
              <a:rPr lang="en-US" dirty="0" smtClean="0"/>
              <a:t>Acts 2:42 (ESV): </a:t>
            </a:r>
            <a:r>
              <a:rPr lang="en-US" sz="2400" b="0" i="1" dirty="0" smtClean="0"/>
              <a:t>And they devoted themselves to the apostles’ teaching and the fellowship, to the breaking of bread and the prayers.”</a:t>
            </a:r>
          </a:p>
          <a:p>
            <a:r>
              <a:rPr lang="en-US" dirty="0" smtClean="0"/>
              <a:t>Hebrews 10:25 (ESV): </a:t>
            </a:r>
            <a:r>
              <a:rPr lang="en-US" sz="2800" b="0" i="1" dirty="0" smtClean="0"/>
              <a:t>not neglecting to meet together, as is the habit of some, but encouraging one another, and all the more as you see the Day drawing near. </a:t>
            </a:r>
          </a:p>
          <a:p>
            <a:endParaRPr lang="en-US" b="0" i="1" dirty="0"/>
          </a:p>
        </p:txBody>
      </p:sp>
      <p:sp>
        <p:nvSpPr>
          <p:cNvPr id="13316" name="WordArt 4"/>
          <p:cNvSpPr>
            <a:spLocks noChangeArrowheads="1" noChangeShapeType="1" noTextEdit="1"/>
          </p:cNvSpPr>
          <p:nvPr/>
        </p:nvSpPr>
        <p:spPr bwMode="auto">
          <a:xfrm>
            <a:off x="609600" y="2057400"/>
            <a:ext cx="7924800" cy="723900"/>
          </a:xfrm>
          <a:prstGeom prst="rect">
            <a:avLst/>
          </a:prstGeom>
        </p:spPr>
        <p:txBody>
          <a:bodyPr wrap="none" fromWordArt="1">
            <a:prstTxWarp prst="textPlain">
              <a:avLst>
                <a:gd name="adj" fmla="val 50000"/>
              </a:avLst>
            </a:prstTxWarp>
          </a:bodyPr>
          <a:lstStyle/>
          <a:p>
            <a:pPr algn="ctr"/>
            <a:r>
              <a:rPr lang="en-US" sz="3600" kern="10" dirty="0" err="1" smtClean="0">
                <a:ln w="9525">
                  <a:solidFill>
                    <a:srgbClr val="000000"/>
                  </a:solidFill>
                  <a:round/>
                  <a:headEnd/>
                  <a:tailEnd/>
                </a:ln>
                <a:solidFill>
                  <a:srgbClr val="0000FF"/>
                </a:solidFill>
                <a:latin typeface="Arial Black"/>
              </a:rPr>
              <a:t>Obligasyon</a:t>
            </a:r>
            <a:r>
              <a:rPr lang="en-US" sz="3600" kern="10" dirty="0" smtClean="0">
                <a:ln w="9525">
                  <a:solidFill>
                    <a:srgbClr val="000000"/>
                  </a:solidFill>
                  <a:round/>
                  <a:headEnd/>
                  <a:tailEnd/>
                </a:ln>
                <a:solidFill>
                  <a:srgbClr val="0000FF"/>
                </a:solidFill>
                <a:latin typeface="Arial Black"/>
              </a:rPr>
              <a:t> </a:t>
            </a:r>
            <a:r>
              <a:rPr lang="en-US" sz="3600" kern="10" dirty="0" err="1" smtClean="0">
                <a:ln w="9525">
                  <a:solidFill>
                    <a:srgbClr val="000000"/>
                  </a:solidFill>
                  <a:round/>
                  <a:headEnd/>
                  <a:tailEnd/>
                </a:ln>
                <a:solidFill>
                  <a:srgbClr val="0000FF"/>
                </a:solidFill>
                <a:latin typeface="Arial Black"/>
              </a:rPr>
              <a:t>sa</a:t>
            </a:r>
            <a:r>
              <a:rPr lang="en-US" sz="3600" kern="10" dirty="0" smtClean="0">
                <a:ln w="9525">
                  <a:solidFill>
                    <a:srgbClr val="000000"/>
                  </a:solidFill>
                  <a:round/>
                  <a:headEnd/>
                  <a:tailEnd/>
                </a:ln>
                <a:solidFill>
                  <a:srgbClr val="0000FF"/>
                </a:solidFill>
                <a:latin typeface="Arial Black"/>
              </a:rPr>
              <a:t> </a:t>
            </a:r>
            <a:r>
              <a:rPr lang="en-US" sz="3600" kern="10" dirty="0" err="1" smtClean="0">
                <a:ln w="9525">
                  <a:solidFill>
                    <a:srgbClr val="000000"/>
                  </a:solidFill>
                  <a:round/>
                  <a:headEnd/>
                  <a:tailEnd/>
                </a:ln>
                <a:solidFill>
                  <a:srgbClr val="0000FF"/>
                </a:solidFill>
                <a:latin typeface="Arial Black"/>
              </a:rPr>
              <a:t>tanang</a:t>
            </a:r>
            <a:r>
              <a:rPr lang="en-US" sz="3600" kern="10" dirty="0" smtClean="0">
                <a:ln w="9525">
                  <a:solidFill>
                    <a:srgbClr val="000000"/>
                  </a:solidFill>
                  <a:round/>
                  <a:headEnd/>
                  <a:tailEnd/>
                </a:ln>
                <a:solidFill>
                  <a:srgbClr val="0000FF"/>
                </a:solidFill>
                <a:latin typeface="Arial Black"/>
              </a:rPr>
              <a:t> </a:t>
            </a:r>
            <a:r>
              <a:rPr lang="en-US" sz="3600" kern="10" dirty="0" err="1" smtClean="0">
                <a:ln w="9525">
                  <a:solidFill>
                    <a:srgbClr val="000000"/>
                  </a:solidFill>
                  <a:round/>
                  <a:headEnd/>
                  <a:tailEnd/>
                </a:ln>
                <a:solidFill>
                  <a:srgbClr val="0000FF"/>
                </a:solidFill>
                <a:latin typeface="Arial Black"/>
              </a:rPr>
              <a:t>anak</a:t>
            </a:r>
            <a:r>
              <a:rPr lang="en-US" sz="3600" kern="10" dirty="0" smtClean="0">
                <a:ln w="9525">
                  <a:solidFill>
                    <a:srgbClr val="000000"/>
                  </a:solidFill>
                  <a:round/>
                  <a:headEnd/>
                  <a:tailEnd/>
                </a:ln>
                <a:solidFill>
                  <a:srgbClr val="0000FF"/>
                </a:solidFill>
                <a:latin typeface="Arial Black"/>
              </a:rPr>
              <a:t> sang </a:t>
            </a:r>
            <a:r>
              <a:rPr lang="en-US" sz="3600" kern="10" dirty="0" err="1" smtClean="0">
                <a:ln w="9525">
                  <a:solidFill>
                    <a:srgbClr val="000000"/>
                  </a:solidFill>
                  <a:round/>
                  <a:headEnd/>
                  <a:tailEnd/>
                </a:ln>
                <a:solidFill>
                  <a:srgbClr val="0000FF"/>
                </a:solidFill>
                <a:latin typeface="Arial Black"/>
              </a:rPr>
              <a:t>Ginoo</a:t>
            </a:r>
            <a:endParaRPr lang="en-US" sz="3600" kern="10" dirty="0">
              <a:ln w="9525">
                <a:solidFill>
                  <a:srgbClr val="000000"/>
                </a:solidFill>
                <a:round/>
                <a:headEnd/>
                <a:tailEnd/>
              </a:ln>
              <a:solidFill>
                <a:srgbClr val="0000FF"/>
              </a:solidFill>
              <a:latin typeface="Arial Black"/>
            </a:endParaRPr>
          </a:p>
        </p:txBody>
      </p:sp>
      <p:sp>
        <p:nvSpPr>
          <p:cNvPr id="13320" name="WordArt 8"/>
          <p:cNvSpPr>
            <a:spLocks noChangeArrowheads="1" noChangeShapeType="1" noTextEdit="1"/>
          </p:cNvSpPr>
          <p:nvPr/>
        </p:nvSpPr>
        <p:spPr bwMode="auto">
          <a:xfrm>
            <a:off x="609600" y="5638800"/>
            <a:ext cx="2438400" cy="609600"/>
          </a:xfrm>
          <a:prstGeom prst="rect">
            <a:avLst/>
          </a:prstGeom>
        </p:spPr>
        <p:txBody>
          <a:bodyPr wrap="none" fromWordArt="1">
            <a:prstTxWarp prst="textPlain">
              <a:avLst>
                <a:gd name="adj" fmla="val 50000"/>
              </a:avLst>
            </a:prstTxWarp>
          </a:bodyPr>
          <a:lstStyle/>
          <a:p>
            <a:pPr algn="ctr"/>
            <a:endParaRPr lang="en-US" sz="3600" kern="10" dirty="0">
              <a:ln w="9525">
                <a:solidFill>
                  <a:srgbClr val="000000"/>
                </a:solidFill>
                <a:round/>
                <a:headEnd/>
                <a:tailEnd/>
              </a:ln>
              <a:solidFill>
                <a:srgbClr val="00FF00"/>
              </a:solidFill>
              <a:latin typeface="Arial Black"/>
            </a:endParaRPr>
          </a:p>
        </p:txBody>
      </p:sp>
    </p:spTree>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p:cTn id="7" dur="500" fill="hold"/>
                                        <p:tgtEl>
                                          <p:spTgt spid="1331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331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331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331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nodePh="1">
                                  <p:stCondLst>
                                    <p:cond delay="0"/>
                                  </p:stCondLst>
                                  <p:endCondLst>
                                    <p:cond evt="begin" delay="0">
                                      <p:tn val="13"/>
                                    </p:cond>
                                  </p:endCondLst>
                                  <p:childTnLst>
                                    <p:set>
                                      <p:cBhvr>
                                        <p:cTn id="14" dur="1" fill="hold">
                                          <p:stCondLst>
                                            <p:cond delay="0"/>
                                          </p:stCondLst>
                                        </p:cTn>
                                        <p:tgtEl>
                                          <p:spTgt spid="13320"/>
                                        </p:tgtEl>
                                        <p:attrNameLst>
                                          <p:attrName>style.visibility</p:attrName>
                                        </p:attrNameLst>
                                      </p:cBhvr>
                                      <p:to>
                                        <p:strVal val="visible"/>
                                      </p:to>
                                    </p:set>
                                    <p:anim calcmode="lin" valueType="num">
                                      <p:cBhvr>
                                        <p:cTn id="15" dur="500" fill="hold"/>
                                        <p:tgtEl>
                                          <p:spTgt spid="13320"/>
                                        </p:tgtEl>
                                        <p:attrNameLst>
                                          <p:attrName>ppt_w</p:attrName>
                                        </p:attrNameLst>
                                      </p:cBhvr>
                                      <p:tavLst>
                                        <p:tav tm="0">
                                          <p:val>
                                            <p:fltVal val="0"/>
                                          </p:val>
                                        </p:tav>
                                        <p:tav tm="100000">
                                          <p:val>
                                            <p:strVal val="#ppt_w"/>
                                          </p:val>
                                        </p:tav>
                                      </p:tavLst>
                                    </p:anim>
                                    <p:anim calcmode="lin" valueType="num">
                                      <p:cBhvr>
                                        <p:cTn id="16" dur="500" fill="hold"/>
                                        <p:tgtEl>
                                          <p:spTgt spid="1332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3320"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CC3399"/>
      </a:accent1>
      <a:accent2>
        <a:srgbClr val="FFFF00"/>
      </a:accent2>
      <a:accent3>
        <a:srgbClr val="FFFFFF"/>
      </a:accent3>
      <a:accent4>
        <a:srgbClr val="000000"/>
      </a:accent4>
      <a:accent5>
        <a:srgbClr val="E2ADCA"/>
      </a:accent5>
      <a:accent6>
        <a:srgbClr val="E7E700"/>
      </a:accent6>
      <a:hlink>
        <a:srgbClr val="3333CC"/>
      </a:hlink>
      <a:folHlink>
        <a:srgbClr val="FF3300"/>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Default Design 1">
        <a:dk1>
          <a:srgbClr val="000000"/>
        </a:dk1>
        <a:lt1>
          <a:srgbClr val="FFFFFF"/>
        </a:lt1>
        <a:dk2>
          <a:srgbClr val="000000"/>
        </a:dk2>
        <a:lt2>
          <a:srgbClr val="808080"/>
        </a:lt2>
        <a:accent1>
          <a:srgbClr val="CC3399"/>
        </a:accent1>
        <a:accent2>
          <a:srgbClr val="FFFF00"/>
        </a:accent2>
        <a:accent3>
          <a:srgbClr val="FFFFFF"/>
        </a:accent3>
        <a:accent4>
          <a:srgbClr val="000000"/>
        </a:accent4>
        <a:accent5>
          <a:srgbClr val="E2ADCA"/>
        </a:accent5>
        <a:accent6>
          <a:srgbClr val="E7E700"/>
        </a:accent6>
        <a:hlink>
          <a:srgbClr val="3333CC"/>
        </a:hlink>
        <a:folHlink>
          <a:srgbClr val="FF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615</TotalTime>
  <Words>1302</Words>
  <Application>Microsoft PowerPoint</Application>
  <PresentationFormat>On-screen Show (4:3)</PresentationFormat>
  <Paragraphs>102</Paragraphs>
  <Slides>10</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Times</vt:lpstr>
      <vt:lpstr>Default Design</vt:lpstr>
      <vt:lpstr>Slide 1</vt:lpstr>
      <vt:lpstr>Slide 2</vt:lpstr>
      <vt:lpstr>A Subject Seldom Spoken About in Most Churches</vt:lpstr>
      <vt:lpstr>Slide 4</vt:lpstr>
      <vt:lpstr>“its better late than absent..”</vt:lpstr>
      <vt:lpstr>Slide 6</vt:lpstr>
      <vt:lpstr>Why?</vt:lpstr>
      <vt:lpstr>Why?</vt:lpstr>
      <vt:lpstr> Why?</vt:lpstr>
      <vt:lpstr>We should be Living  Faithfully To  our God!</vt:lpstr>
    </vt:vector>
  </TitlesOfParts>
  <Company>BlueWorx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Gary Blue</dc:creator>
  <cp:lastModifiedBy>bjbactung</cp:lastModifiedBy>
  <cp:revision>28</cp:revision>
  <dcterms:created xsi:type="dcterms:W3CDTF">2004-11-24T01:39:15Z</dcterms:created>
  <dcterms:modified xsi:type="dcterms:W3CDTF">2012-12-30T10:26:25Z</dcterms:modified>
</cp:coreProperties>
</file>