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57" r:id="rId5"/>
    <p:sldId id="260" r:id="rId6"/>
    <p:sldId id="261" r:id="rId7"/>
    <p:sldId id="262" r:id="rId8"/>
    <p:sldId id="264" r:id="rId9"/>
    <p:sldId id="263"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5" d="100"/>
          <a:sy n="65" d="100"/>
        </p:scale>
        <p:origin x="-108" y="-16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A2D4172-6FB6-482B-8429-FFBB472F0BD9}" type="datetimeFigureOut">
              <a:rPr lang="en-US" smtClean="0"/>
              <a:t>3/9/2013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DAF5A9-15C9-43A9-BA2B-2894A9A3DF83}"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2D4172-6FB6-482B-8429-FFBB472F0BD9}" type="datetimeFigureOut">
              <a:rPr lang="en-US" smtClean="0"/>
              <a:t>3/9/2013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DAF5A9-15C9-43A9-BA2B-2894A9A3DF8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2D4172-6FB6-482B-8429-FFBB472F0BD9}" type="datetimeFigureOut">
              <a:rPr lang="en-US" smtClean="0"/>
              <a:t>3/9/2013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DAF5A9-15C9-43A9-BA2B-2894A9A3DF8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2D4172-6FB6-482B-8429-FFBB472F0BD9}" type="datetimeFigureOut">
              <a:rPr lang="en-US" smtClean="0"/>
              <a:t>3/9/2013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DAF5A9-15C9-43A9-BA2B-2894A9A3DF8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A2D4172-6FB6-482B-8429-FFBB472F0BD9}" type="datetimeFigureOut">
              <a:rPr lang="en-US" smtClean="0"/>
              <a:t>3/9/2013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DAF5A9-15C9-43A9-BA2B-2894A9A3DF83}"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A2D4172-6FB6-482B-8429-FFBB472F0BD9}" type="datetimeFigureOut">
              <a:rPr lang="en-US" smtClean="0"/>
              <a:t>3/9/2013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DAF5A9-15C9-43A9-BA2B-2894A9A3DF8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A2D4172-6FB6-482B-8429-FFBB472F0BD9}" type="datetimeFigureOut">
              <a:rPr lang="en-US" smtClean="0"/>
              <a:t>3/9/2013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DAF5A9-15C9-43A9-BA2B-2894A9A3DF8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A2D4172-6FB6-482B-8429-FFBB472F0BD9}" type="datetimeFigureOut">
              <a:rPr lang="en-US" smtClean="0"/>
              <a:t>3/9/2013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DAF5A9-15C9-43A9-BA2B-2894A9A3DF8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2D4172-6FB6-482B-8429-FFBB472F0BD9}" type="datetimeFigureOut">
              <a:rPr lang="en-US" smtClean="0"/>
              <a:t>3/9/2013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DAF5A9-15C9-43A9-BA2B-2894A9A3DF8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2D4172-6FB6-482B-8429-FFBB472F0BD9}" type="datetimeFigureOut">
              <a:rPr lang="en-US" smtClean="0"/>
              <a:t>3/9/2013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DAF5A9-15C9-43A9-BA2B-2894A9A3DF8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2D4172-6FB6-482B-8429-FFBB472F0BD9}" type="datetimeFigureOut">
              <a:rPr lang="en-US" smtClean="0"/>
              <a:t>3/9/2013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DAF5A9-15C9-43A9-BA2B-2894A9A3DF8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A2D4172-6FB6-482B-8429-FFBB472F0BD9}" type="datetimeFigureOut">
              <a:rPr lang="en-US" smtClean="0"/>
              <a:t>3/9/2013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DAF5A9-15C9-43A9-BA2B-2894A9A3DF8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5181600"/>
          </a:xfrm>
        </p:spPr>
        <p:txBody>
          <a:bodyPr>
            <a:normAutofit fontScale="90000"/>
          </a:bodyPr>
          <a:lstStyle/>
          <a:p>
            <a:r>
              <a:rPr lang="en-US" dirty="0" smtClean="0"/>
              <a:t>2 Chronicles 31:21</a:t>
            </a:r>
            <a:br>
              <a:rPr lang="en-US" dirty="0" smtClean="0"/>
            </a:br>
            <a:r>
              <a:rPr lang="en-US" dirty="0" smtClean="0"/>
              <a:t/>
            </a:r>
            <a:br>
              <a:rPr lang="en-US" dirty="0" smtClean="0"/>
            </a:br>
            <a:r>
              <a:rPr lang="en-US" i="1" dirty="0" smtClean="0"/>
              <a:t>“And in every work that he began in the service of the house of God in the law and in the commandment, to seek his God, he did it with all his heart. So he prospered.”</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ealth-2.jpg"/>
          <p:cNvPicPr>
            <a:picLocks noGrp="1" noChangeAspect="1"/>
          </p:cNvPicPr>
          <p:nvPr>
            <p:ph idx="1"/>
          </p:nvPr>
        </p:nvPicPr>
        <p:blipFill>
          <a:blip r:embed="rId2"/>
          <a:stretch>
            <a:fillRect/>
          </a:stretch>
        </p:blipFill>
        <p:spPr>
          <a:xfrm>
            <a:off x="0" y="0"/>
            <a:ext cx="9144000" cy="6858000"/>
          </a:xfr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We should develop a </a:t>
            </a:r>
            <a:r>
              <a:rPr lang="en-US" b="1" dirty="0" smtClean="0"/>
              <a:t>“PROSPEROUS ATTITUDE”</a:t>
            </a:r>
            <a:endParaRPr lang="en-US" b="1" dirty="0"/>
          </a:p>
        </p:txBody>
      </p:sp>
      <p:sp>
        <p:nvSpPr>
          <p:cNvPr id="3" name="Content Placeholder 2"/>
          <p:cNvSpPr>
            <a:spLocks noGrp="1"/>
          </p:cNvSpPr>
          <p:nvPr>
            <p:ph idx="1"/>
          </p:nvPr>
        </p:nvSpPr>
        <p:spPr>
          <a:xfrm>
            <a:off x="381000" y="1905000"/>
            <a:ext cx="8229600" cy="4953000"/>
          </a:xfrm>
        </p:spPr>
        <p:txBody>
          <a:bodyPr>
            <a:normAutofit/>
          </a:bodyPr>
          <a:lstStyle/>
          <a:p>
            <a:r>
              <a:rPr lang="en-US" sz="4000" dirty="0" smtClean="0"/>
              <a:t>Being </a:t>
            </a:r>
            <a:r>
              <a:rPr lang="en-US" sz="4000" b="1" dirty="0" smtClean="0"/>
              <a:t>ENVIOUS</a:t>
            </a:r>
            <a:r>
              <a:rPr lang="en-US" sz="4000" dirty="0" smtClean="0"/>
              <a:t> is </a:t>
            </a:r>
            <a:r>
              <a:rPr lang="en-US" sz="4000" u="sng" dirty="0" smtClean="0"/>
              <a:t>not</a:t>
            </a:r>
            <a:r>
              <a:rPr lang="en-US" sz="4000" dirty="0" smtClean="0"/>
              <a:t> an attitude of a prosperous person</a:t>
            </a:r>
          </a:p>
          <a:p>
            <a:r>
              <a:rPr lang="en-US" sz="4000" dirty="0" smtClean="0"/>
              <a:t>The Prosperous always Helps</a:t>
            </a:r>
          </a:p>
          <a:p>
            <a:r>
              <a:rPr lang="en-US" sz="4000" dirty="0" smtClean="0"/>
              <a:t>Always reaching out to others so that others will experience self-actualization also..</a:t>
            </a:r>
          </a:p>
          <a:p>
            <a:endParaRPr lang="en-US" dirty="0" smtClean="0"/>
          </a:p>
          <a:p>
            <a:pPr>
              <a:buNone/>
            </a:pPr>
            <a:endParaRPr lang="en-US" dirty="0"/>
          </a:p>
          <a:p>
            <a:pPr>
              <a:buNone/>
            </a:pP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Conclusion:</a:t>
            </a:r>
            <a:endParaRPr lang="en-US" b="1" dirty="0"/>
          </a:p>
        </p:txBody>
      </p:sp>
      <p:sp>
        <p:nvSpPr>
          <p:cNvPr id="3" name="Content Placeholder 2"/>
          <p:cNvSpPr>
            <a:spLocks noGrp="1"/>
          </p:cNvSpPr>
          <p:nvPr>
            <p:ph idx="1"/>
          </p:nvPr>
        </p:nvSpPr>
        <p:spPr/>
        <p:txBody>
          <a:bodyPr/>
          <a:lstStyle/>
          <a:p>
            <a:pPr marL="514350" indent="-514350">
              <a:buFont typeface="+mj-lt"/>
              <a:buAutoNum type="arabicPeriod"/>
            </a:pPr>
            <a:r>
              <a:rPr lang="en-US" dirty="0" smtClean="0"/>
              <a:t>God prepared great blessings for us. . . We need also to be prepared to receive His blessings..</a:t>
            </a:r>
          </a:p>
          <a:p>
            <a:pPr marL="514350" indent="-514350">
              <a:buFont typeface="+mj-lt"/>
              <a:buAutoNum type="arabicPeriod"/>
            </a:pPr>
            <a:r>
              <a:rPr lang="en-US" dirty="0" smtClean="0"/>
              <a:t>God will prosper us if we faithfully walk in His righteousness</a:t>
            </a:r>
          </a:p>
          <a:p>
            <a:pPr marL="514350" indent="-514350">
              <a:buFont typeface="+mj-lt"/>
              <a:buAutoNum type="arabicPeriod"/>
            </a:pPr>
            <a:r>
              <a:rPr lang="en-US" dirty="0" smtClean="0"/>
              <a:t>We should develop a prosperous attitude by helping others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prosperity.jpg"/>
          <p:cNvPicPr>
            <a:picLocks noGrp="1" noChangeAspect="1"/>
          </p:cNvPicPr>
          <p:nvPr>
            <p:ph idx="1"/>
          </p:nvPr>
        </p:nvPicPr>
        <p:blipFill>
          <a:blip r:embed="rId2"/>
          <a:stretch>
            <a:fillRect/>
          </a:stretch>
        </p:blipFill>
        <p:spPr>
          <a:xfrm>
            <a:off x="457201" y="228600"/>
            <a:ext cx="8229600" cy="6324600"/>
          </a:xfr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0"/>
            <a:ext cx="7086600" cy="1143000"/>
          </a:xfrm>
        </p:spPr>
        <p:txBody>
          <a:bodyPr>
            <a:normAutofit/>
          </a:bodyPr>
          <a:lstStyle/>
          <a:p>
            <a:r>
              <a:rPr lang="en-US" b="1" dirty="0" smtClean="0">
                <a:latin typeface="!PaulMaul Longs" pitchFamily="2" charset="0"/>
              </a:rPr>
              <a:t>King Hezekiah</a:t>
            </a:r>
            <a:endParaRPr lang="en-US" b="1" dirty="0">
              <a:latin typeface="!PaulMaul Longs" pitchFamily="2" charset="0"/>
            </a:endParaRPr>
          </a:p>
        </p:txBody>
      </p:sp>
      <p:pic>
        <p:nvPicPr>
          <p:cNvPr id="4" name="Content Placeholder 3" descr="king_hezekiahs_great_passover_.jpg"/>
          <p:cNvPicPr>
            <a:picLocks noGrp="1" noChangeAspect="1"/>
          </p:cNvPicPr>
          <p:nvPr>
            <p:ph idx="1"/>
          </p:nvPr>
        </p:nvPicPr>
        <p:blipFill>
          <a:blip r:embed="rId2"/>
          <a:stretch>
            <a:fillRect/>
          </a:stretch>
        </p:blipFill>
        <p:spPr>
          <a:xfrm>
            <a:off x="304800" y="1066800"/>
            <a:ext cx="4354016" cy="5410200"/>
          </a:xfrm>
        </p:spPr>
      </p:pic>
      <p:sp>
        <p:nvSpPr>
          <p:cNvPr id="5" name="TextBox 4"/>
          <p:cNvSpPr txBox="1"/>
          <p:nvPr/>
        </p:nvSpPr>
        <p:spPr>
          <a:xfrm>
            <a:off x="5181600" y="1066800"/>
            <a:ext cx="3581400" cy="646331"/>
          </a:xfrm>
          <a:prstGeom prst="rect">
            <a:avLst/>
          </a:prstGeom>
          <a:noFill/>
        </p:spPr>
        <p:txBody>
          <a:bodyPr wrap="square" rtlCol="0">
            <a:spAutoFit/>
          </a:bodyPr>
          <a:lstStyle/>
          <a:p>
            <a:r>
              <a:rPr lang="en-US" sz="3600" b="1" dirty="0" smtClean="0"/>
              <a:t>Son of King </a:t>
            </a:r>
            <a:r>
              <a:rPr lang="en-US" sz="3600" b="1" dirty="0" err="1" smtClean="0"/>
              <a:t>Ahaz</a:t>
            </a:r>
            <a:endParaRPr lang="en-US" sz="3600" b="1" dirty="0"/>
          </a:p>
        </p:txBody>
      </p:sp>
      <p:sp>
        <p:nvSpPr>
          <p:cNvPr id="6" name="TextBox 5"/>
          <p:cNvSpPr txBox="1"/>
          <p:nvPr/>
        </p:nvSpPr>
        <p:spPr>
          <a:xfrm>
            <a:off x="5257800" y="2971800"/>
            <a:ext cx="2247731" cy="646331"/>
          </a:xfrm>
          <a:prstGeom prst="rect">
            <a:avLst/>
          </a:prstGeom>
          <a:noFill/>
        </p:spPr>
        <p:txBody>
          <a:bodyPr wrap="none" rtlCol="0">
            <a:spAutoFit/>
          </a:bodyPr>
          <a:lstStyle/>
          <a:p>
            <a:r>
              <a:rPr lang="en-US" sz="3600" b="1" dirty="0" smtClean="0"/>
              <a:t>Godly King</a:t>
            </a:r>
            <a:endParaRPr lang="en-US" sz="3600" b="1" dirty="0"/>
          </a:p>
        </p:txBody>
      </p:sp>
      <p:sp>
        <p:nvSpPr>
          <p:cNvPr id="7" name="TextBox 6"/>
          <p:cNvSpPr txBox="1"/>
          <p:nvPr/>
        </p:nvSpPr>
        <p:spPr>
          <a:xfrm>
            <a:off x="5334000" y="3962400"/>
            <a:ext cx="2588914" cy="584775"/>
          </a:xfrm>
          <a:prstGeom prst="rect">
            <a:avLst/>
          </a:prstGeom>
          <a:noFill/>
        </p:spPr>
        <p:txBody>
          <a:bodyPr wrap="none" rtlCol="0">
            <a:spAutoFit/>
          </a:bodyPr>
          <a:lstStyle/>
          <a:p>
            <a:r>
              <a:rPr lang="en-US" sz="3200" b="1" dirty="0" smtClean="0"/>
              <a:t>Very Prayerful</a:t>
            </a:r>
            <a:endParaRPr lang="en-US" sz="3200" b="1" dirty="0"/>
          </a:p>
        </p:txBody>
      </p:sp>
      <p:sp>
        <p:nvSpPr>
          <p:cNvPr id="8" name="TextBox 7"/>
          <p:cNvSpPr txBox="1"/>
          <p:nvPr/>
        </p:nvSpPr>
        <p:spPr>
          <a:xfrm>
            <a:off x="5181600" y="2057400"/>
            <a:ext cx="3149901" cy="646331"/>
          </a:xfrm>
          <a:prstGeom prst="rect">
            <a:avLst/>
          </a:prstGeom>
          <a:noFill/>
        </p:spPr>
        <p:txBody>
          <a:bodyPr wrap="none" rtlCol="0">
            <a:spAutoFit/>
          </a:bodyPr>
          <a:lstStyle/>
          <a:p>
            <a:r>
              <a:rPr lang="en-US" sz="3600" b="1" dirty="0" smtClean="0"/>
              <a:t>Prominent King</a:t>
            </a:r>
            <a:endParaRPr lang="en-US" sz="3600" b="1" dirty="0"/>
          </a:p>
        </p:txBody>
      </p:sp>
      <p:sp>
        <p:nvSpPr>
          <p:cNvPr id="9" name="TextBox 8"/>
          <p:cNvSpPr txBox="1"/>
          <p:nvPr/>
        </p:nvSpPr>
        <p:spPr>
          <a:xfrm>
            <a:off x="5265631" y="4953000"/>
            <a:ext cx="3878369" cy="646331"/>
          </a:xfrm>
          <a:prstGeom prst="rect">
            <a:avLst/>
          </a:prstGeom>
          <a:noFill/>
        </p:spPr>
        <p:txBody>
          <a:bodyPr wrap="none" rtlCol="0">
            <a:spAutoFit/>
          </a:bodyPr>
          <a:lstStyle/>
          <a:p>
            <a:r>
              <a:rPr lang="en-US" sz="3600" b="1" dirty="0" smtClean="0"/>
              <a:t>God Prospered him</a:t>
            </a:r>
            <a:endParaRPr lang="en-US" sz="3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blinds(horizontal)">
                                      <p:cBhvr>
                                        <p:cTn id="19" dur="2000"/>
                                        <p:tgtEl>
                                          <p:spTgt spid="4"/>
                                        </p:tgtEl>
                                      </p:cBhvr>
                                    </p:animEffect>
                                  </p:childTnLst>
                                </p:cTn>
                              </p:par>
                            </p:childTnLst>
                          </p:cTn>
                        </p:par>
                      </p:childTnLst>
                    </p:cTn>
                  </p:par>
                  <p:par>
                    <p:cTn id="20" fill="hold">
                      <p:stCondLst>
                        <p:cond delay="indefinite"/>
                      </p:stCondLst>
                      <p:childTnLst>
                        <p:par>
                          <p:cTn id="21" fill="hold">
                            <p:stCondLst>
                              <p:cond delay="0"/>
                            </p:stCondLst>
                            <p:childTnLst>
                              <p:par>
                                <p:cTn id="22" presetID="26" presetClass="entr" presetSubtype="0" fill="hold" grpId="0" nodeType="click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wipe(down)">
                                      <p:cBhvr>
                                        <p:cTn id="24" dur="580">
                                          <p:stCondLst>
                                            <p:cond delay="0"/>
                                          </p:stCondLst>
                                        </p:cTn>
                                        <p:tgtEl>
                                          <p:spTgt spid="5"/>
                                        </p:tgtEl>
                                      </p:cBhvr>
                                    </p:animEffect>
                                    <p:anim calcmode="lin" valueType="num">
                                      <p:cBhvr>
                                        <p:cTn id="25"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26"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27"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28"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29"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30" dur="26">
                                          <p:stCondLst>
                                            <p:cond delay="650"/>
                                          </p:stCondLst>
                                        </p:cTn>
                                        <p:tgtEl>
                                          <p:spTgt spid="5"/>
                                        </p:tgtEl>
                                      </p:cBhvr>
                                      <p:to x="100000" y="60000"/>
                                    </p:animScale>
                                    <p:animScale>
                                      <p:cBhvr>
                                        <p:cTn id="31" dur="166" decel="50000">
                                          <p:stCondLst>
                                            <p:cond delay="676"/>
                                          </p:stCondLst>
                                        </p:cTn>
                                        <p:tgtEl>
                                          <p:spTgt spid="5"/>
                                        </p:tgtEl>
                                      </p:cBhvr>
                                      <p:to x="100000" y="100000"/>
                                    </p:animScale>
                                    <p:animScale>
                                      <p:cBhvr>
                                        <p:cTn id="32" dur="26">
                                          <p:stCondLst>
                                            <p:cond delay="1312"/>
                                          </p:stCondLst>
                                        </p:cTn>
                                        <p:tgtEl>
                                          <p:spTgt spid="5"/>
                                        </p:tgtEl>
                                      </p:cBhvr>
                                      <p:to x="100000" y="80000"/>
                                    </p:animScale>
                                    <p:animScale>
                                      <p:cBhvr>
                                        <p:cTn id="33" dur="166" decel="50000">
                                          <p:stCondLst>
                                            <p:cond delay="1338"/>
                                          </p:stCondLst>
                                        </p:cTn>
                                        <p:tgtEl>
                                          <p:spTgt spid="5"/>
                                        </p:tgtEl>
                                      </p:cBhvr>
                                      <p:to x="100000" y="100000"/>
                                    </p:animScale>
                                    <p:animScale>
                                      <p:cBhvr>
                                        <p:cTn id="34" dur="26">
                                          <p:stCondLst>
                                            <p:cond delay="1642"/>
                                          </p:stCondLst>
                                        </p:cTn>
                                        <p:tgtEl>
                                          <p:spTgt spid="5"/>
                                        </p:tgtEl>
                                      </p:cBhvr>
                                      <p:to x="100000" y="90000"/>
                                    </p:animScale>
                                    <p:animScale>
                                      <p:cBhvr>
                                        <p:cTn id="35" dur="166" decel="50000">
                                          <p:stCondLst>
                                            <p:cond delay="1668"/>
                                          </p:stCondLst>
                                        </p:cTn>
                                        <p:tgtEl>
                                          <p:spTgt spid="5"/>
                                        </p:tgtEl>
                                      </p:cBhvr>
                                      <p:to x="100000" y="100000"/>
                                    </p:animScale>
                                    <p:animScale>
                                      <p:cBhvr>
                                        <p:cTn id="36" dur="26">
                                          <p:stCondLst>
                                            <p:cond delay="1808"/>
                                          </p:stCondLst>
                                        </p:cTn>
                                        <p:tgtEl>
                                          <p:spTgt spid="5"/>
                                        </p:tgtEl>
                                      </p:cBhvr>
                                      <p:to x="100000" y="95000"/>
                                    </p:animScale>
                                    <p:animScale>
                                      <p:cBhvr>
                                        <p:cTn id="37" dur="166" decel="50000">
                                          <p:stCondLst>
                                            <p:cond delay="1834"/>
                                          </p:stCondLst>
                                        </p:cTn>
                                        <p:tgtEl>
                                          <p:spTgt spid="5"/>
                                        </p:tgtEl>
                                      </p:cBhvr>
                                      <p:to x="100000" y="100000"/>
                                    </p:animScale>
                                  </p:childTnLst>
                                </p:cTn>
                              </p:par>
                            </p:childTnLst>
                          </p:cTn>
                        </p:par>
                      </p:childTnLst>
                    </p:cTn>
                  </p:par>
                  <p:par>
                    <p:cTn id="38" fill="hold">
                      <p:stCondLst>
                        <p:cond delay="indefinite"/>
                      </p:stCondLst>
                      <p:childTnLst>
                        <p:par>
                          <p:cTn id="39" fill="hold">
                            <p:stCondLst>
                              <p:cond delay="0"/>
                            </p:stCondLst>
                            <p:childTnLst>
                              <p:par>
                                <p:cTn id="40" presetID="26" presetClass="entr" presetSubtype="0"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wipe(down)">
                                      <p:cBhvr>
                                        <p:cTn id="42" dur="580">
                                          <p:stCondLst>
                                            <p:cond delay="0"/>
                                          </p:stCondLst>
                                        </p:cTn>
                                        <p:tgtEl>
                                          <p:spTgt spid="8"/>
                                        </p:tgtEl>
                                      </p:cBhvr>
                                    </p:animEffect>
                                    <p:anim calcmode="lin" valueType="num">
                                      <p:cBhvr>
                                        <p:cTn id="43"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44"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45"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46"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47"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48" dur="26">
                                          <p:stCondLst>
                                            <p:cond delay="650"/>
                                          </p:stCondLst>
                                        </p:cTn>
                                        <p:tgtEl>
                                          <p:spTgt spid="8"/>
                                        </p:tgtEl>
                                      </p:cBhvr>
                                      <p:to x="100000" y="60000"/>
                                    </p:animScale>
                                    <p:animScale>
                                      <p:cBhvr>
                                        <p:cTn id="49" dur="166" decel="50000">
                                          <p:stCondLst>
                                            <p:cond delay="676"/>
                                          </p:stCondLst>
                                        </p:cTn>
                                        <p:tgtEl>
                                          <p:spTgt spid="8"/>
                                        </p:tgtEl>
                                      </p:cBhvr>
                                      <p:to x="100000" y="100000"/>
                                    </p:animScale>
                                    <p:animScale>
                                      <p:cBhvr>
                                        <p:cTn id="50" dur="26">
                                          <p:stCondLst>
                                            <p:cond delay="1312"/>
                                          </p:stCondLst>
                                        </p:cTn>
                                        <p:tgtEl>
                                          <p:spTgt spid="8"/>
                                        </p:tgtEl>
                                      </p:cBhvr>
                                      <p:to x="100000" y="80000"/>
                                    </p:animScale>
                                    <p:animScale>
                                      <p:cBhvr>
                                        <p:cTn id="51" dur="166" decel="50000">
                                          <p:stCondLst>
                                            <p:cond delay="1338"/>
                                          </p:stCondLst>
                                        </p:cTn>
                                        <p:tgtEl>
                                          <p:spTgt spid="8"/>
                                        </p:tgtEl>
                                      </p:cBhvr>
                                      <p:to x="100000" y="100000"/>
                                    </p:animScale>
                                    <p:animScale>
                                      <p:cBhvr>
                                        <p:cTn id="52" dur="26">
                                          <p:stCondLst>
                                            <p:cond delay="1642"/>
                                          </p:stCondLst>
                                        </p:cTn>
                                        <p:tgtEl>
                                          <p:spTgt spid="8"/>
                                        </p:tgtEl>
                                      </p:cBhvr>
                                      <p:to x="100000" y="90000"/>
                                    </p:animScale>
                                    <p:animScale>
                                      <p:cBhvr>
                                        <p:cTn id="53" dur="166" decel="50000">
                                          <p:stCondLst>
                                            <p:cond delay="1668"/>
                                          </p:stCondLst>
                                        </p:cTn>
                                        <p:tgtEl>
                                          <p:spTgt spid="8"/>
                                        </p:tgtEl>
                                      </p:cBhvr>
                                      <p:to x="100000" y="100000"/>
                                    </p:animScale>
                                    <p:animScale>
                                      <p:cBhvr>
                                        <p:cTn id="54" dur="26">
                                          <p:stCondLst>
                                            <p:cond delay="1808"/>
                                          </p:stCondLst>
                                        </p:cTn>
                                        <p:tgtEl>
                                          <p:spTgt spid="8"/>
                                        </p:tgtEl>
                                      </p:cBhvr>
                                      <p:to x="100000" y="95000"/>
                                    </p:animScale>
                                    <p:animScale>
                                      <p:cBhvr>
                                        <p:cTn id="55" dur="166" decel="50000">
                                          <p:stCondLst>
                                            <p:cond delay="1834"/>
                                          </p:stCondLst>
                                        </p:cTn>
                                        <p:tgtEl>
                                          <p:spTgt spid="8"/>
                                        </p:tgtEl>
                                      </p:cBhvr>
                                      <p:to x="100000" y="100000"/>
                                    </p:animScale>
                                  </p:childTnLst>
                                </p:cTn>
                              </p:par>
                            </p:childTnLst>
                          </p:cTn>
                        </p:par>
                      </p:childTnLst>
                    </p:cTn>
                  </p:par>
                  <p:par>
                    <p:cTn id="56" fill="hold">
                      <p:stCondLst>
                        <p:cond delay="indefinite"/>
                      </p:stCondLst>
                      <p:childTnLst>
                        <p:par>
                          <p:cTn id="57" fill="hold">
                            <p:stCondLst>
                              <p:cond delay="0"/>
                            </p:stCondLst>
                            <p:childTnLst>
                              <p:par>
                                <p:cTn id="58" presetID="26" presetClass="entr" presetSubtype="0" fill="hold" grpId="0" nodeType="clickEffect">
                                  <p:stCondLst>
                                    <p:cond delay="0"/>
                                  </p:stCondLst>
                                  <p:childTnLst>
                                    <p:set>
                                      <p:cBhvr>
                                        <p:cTn id="59" dur="1" fill="hold">
                                          <p:stCondLst>
                                            <p:cond delay="0"/>
                                          </p:stCondLst>
                                        </p:cTn>
                                        <p:tgtEl>
                                          <p:spTgt spid="6"/>
                                        </p:tgtEl>
                                        <p:attrNameLst>
                                          <p:attrName>style.visibility</p:attrName>
                                        </p:attrNameLst>
                                      </p:cBhvr>
                                      <p:to>
                                        <p:strVal val="visible"/>
                                      </p:to>
                                    </p:set>
                                    <p:animEffect transition="in" filter="wipe(down)">
                                      <p:cBhvr>
                                        <p:cTn id="60" dur="580">
                                          <p:stCondLst>
                                            <p:cond delay="0"/>
                                          </p:stCondLst>
                                        </p:cTn>
                                        <p:tgtEl>
                                          <p:spTgt spid="6"/>
                                        </p:tgtEl>
                                      </p:cBhvr>
                                    </p:animEffect>
                                    <p:anim calcmode="lin" valueType="num">
                                      <p:cBhvr>
                                        <p:cTn id="61"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62"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63"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64"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65"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66" dur="26">
                                          <p:stCondLst>
                                            <p:cond delay="650"/>
                                          </p:stCondLst>
                                        </p:cTn>
                                        <p:tgtEl>
                                          <p:spTgt spid="6"/>
                                        </p:tgtEl>
                                      </p:cBhvr>
                                      <p:to x="100000" y="60000"/>
                                    </p:animScale>
                                    <p:animScale>
                                      <p:cBhvr>
                                        <p:cTn id="67" dur="166" decel="50000">
                                          <p:stCondLst>
                                            <p:cond delay="676"/>
                                          </p:stCondLst>
                                        </p:cTn>
                                        <p:tgtEl>
                                          <p:spTgt spid="6"/>
                                        </p:tgtEl>
                                      </p:cBhvr>
                                      <p:to x="100000" y="100000"/>
                                    </p:animScale>
                                    <p:animScale>
                                      <p:cBhvr>
                                        <p:cTn id="68" dur="26">
                                          <p:stCondLst>
                                            <p:cond delay="1312"/>
                                          </p:stCondLst>
                                        </p:cTn>
                                        <p:tgtEl>
                                          <p:spTgt spid="6"/>
                                        </p:tgtEl>
                                      </p:cBhvr>
                                      <p:to x="100000" y="80000"/>
                                    </p:animScale>
                                    <p:animScale>
                                      <p:cBhvr>
                                        <p:cTn id="69" dur="166" decel="50000">
                                          <p:stCondLst>
                                            <p:cond delay="1338"/>
                                          </p:stCondLst>
                                        </p:cTn>
                                        <p:tgtEl>
                                          <p:spTgt spid="6"/>
                                        </p:tgtEl>
                                      </p:cBhvr>
                                      <p:to x="100000" y="100000"/>
                                    </p:animScale>
                                    <p:animScale>
                                      <p:cBhvr>
                                        <p:cTn id="70" dur="26">
                                          <p:stCondLst>
                                            <p:cond delay="1642"/>
                                          </p:stCondLst>
                                        </p:cTn>
                                        <p:tgtEl>
                                          <p:spTgt spid="6"/>
                                        </p:tgtEl>
                                      </p:cBhvr>
                                      <p:to x="100000" y="90000"/>
                                    </p:animScale>
                                    <p:animScale>
                                      <p:cBhvr>
                                        <p:cTn id="71" dur="166" decel="50000">
                                          <p:stCondLst>
                                            <p:cond delay="1668"/>
                                          </p:stCondLst>
                                        </p:cTn>
                                        <p:tgtEl>
                                          <p:spTgt spid="6"/>
                                        </p:tgtEl>
                                      </p:cBhvr>
                                      <p:to x="100000" y="100000"/>
                                    </p:animScale>
                                    <p:animScale>
                                      <p:cBhvr>
                                        <p:cTn id="72" dur="26">
                                          <p:stCondLst>
                                            <p:cond delay="1808"/>
                                          </p:stCondLst>
                                        </p:cTn>
                                        <p:tgtEl>
                                          <p:spTgt spid="6"/>
                                        </p:tgtEl>
                                      </p:cBhvr>
                                      <p:to x="100000" y="95000"/>
                                    </p:animScale>
                                    <p:animScale>
                                      <p:cBhvr>
                                        <p:cTn id="73" dur="166" decel="50000">
                                          <p:stCondLst>
                                            <p:cond delay="1834"/>
                                          </p:stCondLst>
                                        </p:cTn>
                                        <p:tgtEl>
                                          <p:spTgt spid="6"/>
                                        </p:tgtEl>
                                      </p:cBhvr>
                                      <p:to x="100000" y="100000"/>
                                    </p:animScale>
                                  </p:childTnLst>
                                </p:cTn>
                              </p:par>
                            </p:childTnLst>
                          </p:cTn>
                        </p:par>
                      </p:childTnLst>
                    </p:cTn>
                  </p:par>
                  <p:par>
                    <p:cTn id="74" fill="hold">
                      <p:stCondLst>
                        <p:cond delay="indefinite"/>
                      </p:stCondLst>
                      <p:childTnLst>
                        <p:par>
                          <p:cTn id="75" fill="hold">
                            <p:stCondLst>
                              <p:cond delay="0"/>
                            </p:stCondLst>
                            <p:childTnLst>
                              <p:par>
                                <p:cTn id="76" presetID="26" presetClass="entr" presetSubtype="0" fill="hold" grpId="0" nodeType="clickEffect">
                                  <p:stCondLst>
                                    <p:cond delay="0"/>
                                  </p:stCondLst>
                                  <p:childTnLst>
                                    <p:set>
                                      <p:cBhvr>
                                        <p:cTn id="77" dur="1" fill="hold">
                                          <p:stCondLst>
                                            <p:cond delay="0"/>
                                          </p:stCondLst>
                                        </p:cTn>
                                        <p:tgtEl>
                                          <p:spTgt spid="7"/>
                                        </p:tgtEl>
                                        <p:attrNameLst>
                                          <p:attrName>style.visibility</p:attrName>
                                        </p:attrNameLst>
                                      </p:cBhvr>
                                      <p:to>
                                        <p:strVal val="visible"/>
                                      </p:to>
                                    </p:set>
                                    <p:animEffect transition="in" filter="wipe(down)">
                                      <p:cBhvr>
                                        <p:cTn id="78" dur="580">
                                          <p:stCondLst>
                                            <p:cond delay="0"/>
                                          </p:stCondLst>
                                        </p:cTn>
                                        <p:tgtEl>
                                          <p:spTgt spid="7"/>
                                        </p:tgtEl>
                                      </p:cBhvr>
                                    </p:animEffect>
                                    <p:anim calcmode="lin" valueType="num">
                                      <p:cBhvr>
                                        <p:cTn id="79"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80"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81"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82"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83"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84" dur="26">
                                          <p:stCondLst>
                                            <p:cond delay="650"/>
                                          </p:stCondLst>
                                        </p:cTn>
                                        <p:tgtEl>
                                          <p:spTgt spid="7"/>
                                        </p:tgtEl>
                                      </p:cBhvr>
                                      <p:to x="100000" y="60000"/>
                                    </p:animScale>
                                    <p:animScale>
                                      <p:cBhvr>
                                        <p:cTn id="85" dur="166" decel="50000">
                                          <p:stCondLst>
                                            <p:cond delay="676"/>
                                          </p:stCondLst>
                                        </p:cTn>
                                        <p:tgtEl>
                                          <p:spTgt spid="7"/>
                                        </p:tgtEl>
                                      </p:cBhvr>
                                      <p:to x="100000" y="100000"/>
                                    </p:animScale>
                                    <p:animScale>
                                      <p:cBhvr>
                                        <p:cTn id="86" dur="26">
                                          <p:stCondLst>
                                            <p:cond delay="1312"/>
                                          </p:stCondLst>
                                        </p:cTn>
                                        <p:tgtEl>
                                          <p:spTgt spid="7"/>
                                        </p:tgtEl>
                                      </p:cBhvr>
                                      <p:to x="100000" y="80000"/>
                                    </p:animScale>
                                    <p:animScale>
                                      <p:cBhvr>
                                        <p:cTn id="87" dur="166" decel="50000">
                                          <p:stCondLst>
                                            <p:cond delay="1338"/>
                                          </p:stCondLst>
                                        </p:cTn>
                                        <p:tgtEl>
                                          <p:spTgt spid="7"/>
                                        </p:tgtEl>
                                      </p:cBhvr>
                                      <p:to x="100000" y="100000"/>
                                    </p:animScale>
                                    <p:animScale>
                                      <p:cBhvr>
                                        <p:cTn id="88" dur="26">
                                          <p:stCondLst>
                                            <p:cond delay="1642"/>
                                          </p:stCondLst>
                                        </p:cTn>
                                        <p:tgtEl>
                                          <p:spTgt spid="7"/>
                                        </p:tgtEl>
                                      </p:cBhvr>
                                      <p:to x="100000" y="90000"/>
                                    </p:animScale>
                                    <p:animScale>
                                      <p:cBhvr>
                                        <p:cTn id="89" dur="166" decel="50000">
                                          <p:stCondLst>
                                            <p:cond delay="1668"/>
                                          </p:stCondLst>
                                        </p:cTn>
                                        <p:tgtEl>
                                          <p:spTgt spid="7"/>
                                        </p:tgtEl>
                                      </p:cBhvr>
                                      <p:to x="100000" y="100000"/>
                                    </p:animScale>
                                    <p:animScale>
                                      <p:cBhvr>
                                        <p:cTn id="90" dur="26">
                                          <p:stCondLst>
                                            <p:cond delay="1808"/>
                                          </p:stCondLst>
                                        </p:cTn>
                                        <p:tgtEl>
                                          <p:spTgt spid="7"/>
                                        </p:tgtEl>
                                      </p:cBhvr>
                                      <p:to x="100000" y="95000"/>
                                    </p:animScale>
                                    <p:animScale>
                                      <p:cBhvr>
                                        <p:cTn id="91" dur="166" decel="50000">
                                          <p:stCondLst>
                                            <p:cond delay="1834"/>
                                          </p:stCondLst>
                                        </p:cTn>
                                        <p:tgtEl>
                                          <p:spTgt spid="7"/>
                                        </p:tgtEl>
                                      </p:cBhvr>
                                      <p:to x="100000" y="100000"/>
                                    </p:animScale>
                                  </p:childTnLst>
                                </p:cTn>
                              </p:par>
                            </p:childTnLst>
                          </p:cTn>
                        </p:par>
                      </p:childTnLst>
                    </p:cTn>
                  </p:par>
                  <p:par>
                    <p:cTn id="92" fill="hold">
                      <p:stCondLst>
                        <p:cond delay="indefinite"/>
                      </p:stCondLst>
                      <p:childTnLst>
                        <p:par>
                          <p:cTn id="93" fill="hold">
                            <p:stCondLst>
                              <p:cond delay="0"/>
                            </p:stCondLst>
                            <p:childTnLst>
                              <p:par>
                                <p:cTn id="94" presetID="26" presetClass="entr" presetSubtype="0" fill="hold" grpId="0" nodeType="clickEffect">
                                  <p:stCondLst>
                                    <p:cond delay="0"/>
                                  </p:stCondLst>
                                  <p:childTnLst>
                                    <p:set>
                                      <p:cBhvr>
                                        <p:cTn id="95" dur="1" fill="hold">
                                          <p:stCondLst>
                                            <p:cond delay="0"/>
                                          </p:stCondLst>
                                        </p:cTn>
                                        <p:tgtEl>
                                          <p:spTgt spid="9"/>
                                        </p:tgtEl>
                                        <p:attrNameLst>
                                          <p:attrName>style.visibility</p:attrName>
                                        </p:attrNameLst>
                                      </p:cBhvr>
                                      <p:to>
                                        <p:strVal val="visible"/>
                                      </p:to>
                                    </p:set>
                                    <p:animEffect transition="in" filter="wipe(down)">
                                      <p:cBhvr>
                                        <p:cTn id="96" dur="580">
                                          <p:stCondLst>
                                            <p:cond delay="0"/>
                                          </p:stCondLst>
                                        </p:cTn>
                                        <p:tgtEl>
                                          <p:spTgt spid="9"/>
                                        </p:tgtEl>
                                      </p:cBhvr>
                                    </p:animEffect>
                                    <p:anim calcmode="lin" valueType="num">
                                      <p:cBhvr>
                                        <p:cTn id="97"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98"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99"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100"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101"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102" dur="26">
                                          <p:stCondLst>
                                            <p:cond delay="650"/>
                                          </p:stCondLst>
                                        </p:cTn>
                                        <p:tgtEl>
                                          <p:spTgt spid="9"/>
                                        </p:tgtEl>
                                      </p:cBhvr>
                                      <p:to x="100000" y="60000"/>
                                    </p:animScale>
                                    <p:animScale>
                                      <p:cBhvr>
                                        <p:cTn id="103" dur="166" decel="50000">
                                          <p:stCondLst>
                                            <p:cond delay="676"/>
                                          </p:stCondLst>
                                        </p:cTn>
                                        <p:tgtEl>
                                          <p:spTgt spid="9"/>
                                        </p:tgtEl>
                                      </p:cBhvr>
                                      <p:to x="100000" y="100000"/>
                                    </p:animScale>
                                    <p:animScale>
                                      <p:cBhvr>
                                        <p:cTn id="104" dur="26">
                                          <p:stCondLst>
                                            <p:cond delay="1312"/>
                                          </p:stCondLst>
                                        </p:cTn>
                                        <p:tgtEl>
                                          <p:spTgt spid="9"/>
                                        </p:tgtEl>
                                      </p:cBhvr>
                                      <p:to x="100000" y="80000"/>
                                    </p:animScale>
                                    <p:animScale>
                                      <p:cBhvr>
                                        <p:cTn id="105" dur="166" decel="50000">
                                          <p:stCondLst>
                                            <p:cond delay="1338"/>
                                          </p:stCondLst>
                                        </p:cTn>
                                        <p:tgtEl>
                                          <p:spTgt spid="9"/>
                                        </p:tgtEl>
                                      </p:cBhvr>
                                      <p:to x="100000" y="100000"/>
                                    </p:animScale>
                                    <p:animScale>
                                      <p:cBhvr>
                                        <p:cTn id="106" dur="26">
                                          <p:stCondLst>
                                            <p:cond delay="1642"/>
                                          </p:stCondLst>
                                        </p:cTn>
                                        <p:tgtEl>
                                          <p:spTgt spid="9"/>
                                        </p:tgtEl>
                                      </p:cBhvr>
                                      <p:to x="100000" y="90000"/>
                                    </p:animScale>
                                    <p:animScale>
                                      <p:cBhvr>
                                        <p:cTn id="107" dur="166" decel="50000">
                                          <p:stCondLst>
                                            <p:cond delay="1668"/>
                                          </p:stCondLst>
                                        </p:cTn>
                                        <p:tgtEl>
                                          <p:spTgt spid="9"/>
                                        </p:tgtEl>
                                      </p:cBhvr>
                                      <p:to x="100000" y="100000"/>
                                    </p:animScale>
                                    <p:animScale>
                                      <p:cBhvr>
                                        <p:cTn id="108" dur="26">
                                          <p:stCondLst>
                                            <p:cond delay="1808"/>
                                          </p:stCondLst>
                                        </p:cTn>
                                        <p:tgtEl>
                                          <p:spTgt spid="9"/>
                                        </p:tgtEl>
                                      </p:cBhvr>
                                      <p:to x="100000" y="95000"/>
                                    </p:animScale>
                                    <p:animScale>
                                      <p:cBhvr>
                                        <p:cTn id="109" dur="166" decel="50000">
                                          <p:stCondLst>
                                            <p:cond delay="1834"/>
                                          </p:stCondLst>
                                        </p:cTn>
                                        <p:tgtEl>
                                          <p:spTgt spid="9"/>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P spid="6" grpId="0"/>
      <p:bldP spid="7" grpId="0"/>
      <p:bldP spid="8" grpId="0"/>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686800" cy="1417638"/>
          </a:xfrm>
        </p:spPr>
        <p:txBody>
          <a:bodyPr>
            <a:noAutofit/>
          </a:bodyPr>
          <a:lstStyle/>
          <a:p>
            <a:r>
              <a:rPr lang="en-US" b="1" dirty="0" smtClean="0"/>
              <a:t>HOW CAN WE DEVELOP A PROSPEROUS LIFE?</a:t>
            </a:r>
            <a:endParaRPr lang="en-US" b="1" dirty="0"/>
          </a:p>
        </p:txBody>
      </p:sp>
      <p:sp>
        <p:nvSpPr>
          <p:cNvPr id="3" name="Content Placeholder 2"/>
          <p:cNvSpPr>
            <a:spLocks noGrp="1"/>
          </p:cNvSpPr>
          <p:nvPr>
            <p:ph idx="1"/>
          </p:nvPr>
        </p:nvSpPr>
        <p:spPr>
          <a:xfrm>
            <a:off x="1752600" y="2209800"/>
            <a:ext cx="6629400" cy="838200"/>
          </a:xfrm>
        </p:spPr>
        <p:txBody>
          <a:bodyPr>
            <a:normAutofit/>
          </a:bodyPr>
          <a:lstStyle/>
          <a:p>
            <a:pPr>
              <a:buNone/>
            </a:pPr>
            <a:r>
              <a:rPr lang="en-US" sz="4400" dirty="0" err="1" smtClean="0"/>
              <a:t>aiting</a:t>
            </a:r>
            <a:r>
              <a:rPr lang="en-US" sz="4400" dirty="0" smtClean="0"/>
              <a:t> For You</a:t>
            </a:r>
          </a:p>
        </p:txBody>
      </p:sp>
      <p:sp>
        <p:nvSpPr>
          <p:cNvPr id="4" name="Content Placeholder 2"/>
          <p:cNvSpPr txBox="1">
            <a:spLocks/>
          </p:cNvSpPr>
          <p:nvPr/>
        </p:nvSpPr>
        <p:spPr>
          <a:xfrm>
            <a:off x="1066800" y="2057400"/>
            <a:ext cx="1143000" cy="3581400"/>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tabLst/>
              <a:defRPr/>
            </a:pPr>
            <a:r>
              <a:rPr kumimoji="0" lang="en-US" sz="6000" b="1" i="0" u="none" strike="noStrike" kern="1200" cap="none" spc="0" normalizeH="0" baseline="0" noProof="0" dirty="0" smtClean="0">
                <a:ln>
                  <a:noFill/>
                </a:ln>
                <a:solidFill>
                  <a:schemeClr val="tx1"/>
                </a:solidFill>
                <a:effectLst/>
                <a:uLnTx/>
                <a:uFillTx/>
                <a:latin typeface="+mn-lt"/>
                <a:ea typeface="+mn-ea"/>
                <a:cs typeface="+mn-cs"/>
              </a:rPr>
              <a:t>W</a:t>
            </a:r>
          </a:p>
          <a:p>
            <a:pPr marL="342900" marR="0" lvl="0" indent="-342900" algn="l" defTabSz="914400" rtl="0" eaLnBrk="1" fontAlgn="auto" latinLnBrk="0" hangingPunct="1">
              <a:lnSpc>
                <a:spcPct val="100000"/>
              </a:lnSpc>
              <a:spcBef>
                <a:spcPct val="20000"/>
              </a:spcBef>
              <a:spcAft>
                <a:spcPts val="0"/>
              </a:spcAft>
              <a:buClrTx/>
              <a:buSzTx/>
              <a:tabLst/>
              <a:defRPr/>
            </a:pPr>
            <a:r>
              <a:rPr lang="en-US" sz="6000" b="1" dirty="0" smtClean="0"/>
              <a:t>W</a:t>
            </a:r>
            <a:endParaRPr kumimoji="0" lang="en-US" sz="6000" b="1"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tabLst/>
              <a:defRPr/>
            </a:pPr>
            <a:r>
              <a:rPr lang="en-US" sz="6000" b="1" dirty="0" smtClean="0"/>
              <a:t>W</a:t>
            </a:r>
          </a:p>
        </p:txBody>
      </p:sp>
      <p:sp>
        <p:nvSpPr>
          <p:cNvPr id="5" name="Rectangle 4"/>
          <p:cNvSpPr/>
          <p:nvPr/>
        </p:nvSpPr>
        <p:spPr>
          <a:xfrm>
            <a:off x="1752601" y="3345359"/>
            <a:ext cx="6934199" cy="769441"/>
          </a:xfrm>
          <a:prstGeom prst="rect">
            <a:avLst/>
          </a:prstGeom>
        </p:spPr>
        <p:txBody>
          <a:bodyPr wrap="square">
            <a:spAutoFit/>
          </a:bodyPr>
          <a:lstStyle/>
          <a:p>
            <a:r>
              <a:rPr lang="en-US" sz="4400" dirty="0" err="1" smtClean="0"/>
              <a:t>alk</a:t>
            </a:r>
            <a:r>
              <a:rPr lang="en-US" sz="4400" dirty="0" smtClean="0"/>
              <a:t> In God’s Righteousness</a:t>
            </a:r>
            <a:endParaRPr lang="en-US" sz="4400" dirty="0" smtClean="0"/>
          </a:p>
        </p:txBody>
      </p:sp>
      <p:sp>
        <p:nvSpPr>
          <p:cNvPr id="7" name="Rectangle 6"/>
          <p:cNvSpPr/>
          <p:nvPr/>
        </p:nvSpPr>
        <p:spPr>
          <a:xfrm>
            <a:off x="1764654" y="4412159"/>
            <a:ext cx="7041992" cy="769441"/>
          </a:xfrm>
          <a:prstGeom prst="rect">
            <a:avLst/>
          </a:prstGeom>
        </p:spPr>
        <p:txBody>
          <a:bodyPr wrap="none">
            <a:spAutoFit/>
          </a:bodyPr>
          <a:lstStyle/>
          <a:p>
            <a:r>
              <a:rPr lang="en-US" sz="4400" dirty="0" err="1" smtClean="0"/>
              <a:t>illing</a:t>
            </a:r>
            <a:r>
              <a:rPr lang="en-US" sz="4400" dirty="0" smtClean="0"/>
              <a:t> To Share It To The Needy</a:t>
            </a:r>
            <a:endParaRPr lang="en-US" sz="4400"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Effect transition="in" filter="wipe(down)">
                                      <p:cBhvr>
                                        <p:cTn id="25" dur="580">
                                          <p:stCondLst>
                                            <p:cond delay="0"/>
                                          </p:stCondLst>
                                        </p:cTn>
                                        <p:tgtEl>
                                          <p:spTgt spid="5"/>
                                        </p:tgtEl>
                                      </p:cBhvr>
                                    </p:animEffect>
                                    <p:anim calcmode="lin" valueType="num">
                                      <p:cBhvr>
                                        <p:cTn id="26"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31" dur="26">
                                          <p:stCondLst>
                                            <p:cond delay="650"/>
                                          </p:stCondLst>
                                        </p:cTn>
                                        <p:tgtEl>
                                          <p:spTgt spid="5"/>
                                        </p:tgtEl>
                                      </p:cBhvr>
                                      <p:to x="100000" y="60000"/>
                                    </p:animScale>
                                    <p:animScale>
                                      <p:cBhvr>
                                        <p:cTn id="32" dur="166" decel="50000">
                                          <p:stCondLst>
                                            <p:cond delay="676"/>
                                          </p:stCondLst>
                                        </p:cTn>
                                        <p:tgtEl>
                                          <p:spTgt spid="5"/>
                                        </p:tgtEl>
                                      </p:cBhvr>
                                      <p:to x="100000" y="100000"/>
                                    </p:animScale>
                                    <p:animScale>
                                      <p:cBhvr>
                                        <p:cTn id="33" dur="26">
                                          <p:stCondLst>
                                            <p:cond delay="1312"/>
                                          </p:stCondLst>
                                        </p:cTn>
                                        <p:tgtEl>
                                          <p:spTgt spid="5"/>
                                        </p:tgtEl>
                                      </p:cBhvr>
                                      <p:to x="100000" y="80000"/>
                                    </p:animScale>
                                    <p:animScale>
                                      <p:cBhvr>
                                        <p:cTn id="34" dur="166" decel="50000">
                                          <p:stCondLst>
                                            <p:cond delay="1338"/>
                                          </p:stCondLst>
                                        </p:cTn>
                                        <p:tgtEl>
                                          <p:spTgt spid="5"/>
                                        </p:tgtEl>
                                      </p:cBhvr>
                                      <p:to x="100000" y="100000"/>
                                    </p:animScale>
                                    <p:animScale>
                                      <p:cBhvr>
                                        <p:cTn id="35" dur="26">
                                          <p:stCondLst>
                                            <p:cond delay="1642"/>
                                          </p:stCondLst>
                                        </p:cTn>
                                        <p:tgtEl>
                                          <p:spTgt spid="5"/>
                                        </p:tgtEl>
                                      </p:cBhvr>
                                      <p:to x="100000" y="90000"/>
                                    </p:animScale>
                                    <p:animScale>
                                      <p:cBhvr>
                                        <p:cTn id="36" dur="166" decel="50000">
                                          <p:stCondLst>
                                            <p:cond delay="1668"/>
                                          </p:stCondLst>
                                        </p:cTn>
                                        <p:tgtEl>
                                          <p:spTgt spid="5"/>
                                        </p:tgtEl>
                                      </p:cBhvr>
                                      <p:to x="100000" y="100000"/>
                                    </p:animScale>
                                    <p:animScale>
                                      <p:cBhvr>
                                        <p:cTn id="37" dur="26">
                                          <p:stCondLst>
                                            <p:cond delay="1808"/>
                                          </p:stCondLst>
                                        </p:cTn>
                                        <p:tgtEl>
                                          <p:spTgt spid="5"/>
                                        </p:tgtEl>
                                      </p:cBhvr>
                                      <p:to x="100000" y="95000"/>
                                    </p:animScale>
                                    <p:animScale>
                                      <p:cBhvr>
                                        <p:cTn id="38" dur="166" decel="50000">
                                          <p:stCondLst>
                                            <p:cond delay="1834"/>
                                          </p:stCondLst>
                                        </p:cTn>
                                        <p:tgtEl>
                                          <p:spTgt spid="5"/>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7"/>
                                        </p:tgtEl>
                                        <p:attrNameLst>
                                          <p:attrName>style.visibility</p:attrName>
                                        </p:attrNameLst>
                                      </p:cBhvr>
                                      <p:to>
                                        <p:strVal val="visible"/>
                                      </p:to>
                                    </p:set>
                                    <p:animEffect transition="in" filter="wipe(down)">
                                      <p:cBhvr>
                                        <p:cTn id="43" dur="580">
                                          <p:stCondLst>
                                            <p:cond delay="0"/>
                                          </p:stCondLst>
                                        </p:cTn>
                                        <p:tgtEl>
                                          <p:spTgt spid="7"/>
                                        </p:tgtEl>
                                      </p:cBhvr>
                                    </p:animEffect>
                                    <p:anim calcmode="lin" valueType="num">
                                      <p:cBhvr>
                                        <p:cTn id="44" dur="1822" tmFilter="0,0; 0.14,0.36; 0.43,0.73; 0.71,0.91; 1.0,1.0">
                                          <p:stCondLst>
                                            <p:cond delay="0"/>
                                          </p:stCondLst>
                                        </p:cTn>
                                        <p:tgtEl>
                                          <p:spTgt spid="7"/>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7"/>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7"/>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7"/>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7"/>
                                        </p:tgtEl>
                                        <p:attrNameLst>
                                          <p:attrName>ppt_y</p:attrName>
                                        </p:attrNameLst>
                                      </p:cBhvr>
                                      <p:tavLst>
                                        <p:tav tm="0" fmla="#ppt_y-sin(pi*$)/81">
                                          <p:val>
                                            <p:fltVal val="0"/>
                                          </p:val>
                                        </p:tav>
                                        <p:tav tm="100000">
                                          <p:val>
                                            <p:fltVal val="1"/>
                                          </p:val>
                                        </p:tav>
                                      </p:tavLst>
                                    </p:anim>
                                    <p:animScale>
                                      <p:cBhvr>
                                        <p:cTn id="49" dur="26">
                                          <p:stCondLst>
                                            <p:cond delay="650"/>
                                          </p:stCondLst>
                                        </p:cTn>
                                        <p:tgtEl>
                                          <p:spTgt spid="7"/>
                                        </p:tgtEl>
                                      </p:cBhvr>
                                      <p:to x="100000" y="60000"/>
                                    </p:animScale>
                                    <p:animScale>
                                      <p:cBhvr>
                                        <p:cTn id="50" dur="166" decel="50000">
                                          <p:stCondLst>
                                            <p:cond delay="676"/>
                                          </p:stCondLst>
                                        </p:cTn>
                                        <p:tgtEl>
                                          <p:spTgt spid="7"/>
                                        </p:tgtEl>
                                      </p:cBhvr>
                                      <p:to x="100000" y="100000"/>
                                    </p:animScale>
                                    <p:animScale>
                                      <p:cBhvr>
                                        <p:cTn id="51" dur="26">
                                          <p:stCondLst>
                                            <p:cond delay="1312"/>
                                          </p:stCondLst>
                                        </p:cTn>
                                        <p:tgtEl>
                                          <p:spTgt spid="7"/>
                                        </p:tgtEl>
                                      </p:cBhvr>
                                      <p:to x="100000" y="80000"/>
                                    </p:animScale>
                                    <p:animScale>
                                      <p:cBhvr>
                                        <p:cTn id="52" dur="166" decel="50000">
                                          <p:stCondLst>
                                            <p:cond delay="1338"/>
                                          </p:stCondLst>
                                        </p:cTn>
                                        <p:tgtEl>
                                          <p:spTgt spid="7"/>
                                        </p:tgtEl>
                                      </p:cBhvr>
                                      <p:to x="100000" y="100000"/>
                                    </p:animScale>
                                    <p:animScale>
                                      <p:cBhvr>
                                        <p:cTn id="53" dur="26">
                                          <p:stCondLst>
                                            <p:cond delay="1642"/>
                                          </p:stCondLst>
                                        </p:cTn>
                                        <p:tgtEl>
                                          <p:spTgt spid="7"/>
                                        </p:tgtEl>
                                      </p:cBhvr>
                                      <p:to x="100000" y="90000"/>
                                    </p:animScale>
                                    <p:animScale>
                                      <p:cBhvr>
                                        <p:cTn id="54" dur="166" decel="50000">
                                          <p:stCondLst>
                                            <p:cond delay="1668"/>
                                          </p:stCondLst>
                                        </p:cTn>
                                        <p:tgtEl>
                                          <p:spTgt spid="7"/>
                                        </p:tgtEl>
                                      </p:cBhvr>
                                      <p:to x="100000" y="100000"/>
                                    </p:animScale>
                                    <p:animScale>
                                      <p:cBhvr>
                                        <p:cTn id="55" dur="26">
                                          <p:stCondLst>
                                            <p:cond delay="1808"/>
                                          </p:stCondLst>
                                        </p:cTn>
                                        <p:tgtEl>
                                          <p:spTgt spid="7"/>
                                        </p:tgtEl>
                                      </p:cBhvr>
                                      <p:to x="100000" y="95000"/>
                                    </p:animScale>
                                    <p:animScale>
                                      <p:cBhvr>
                                        <p:cTn id="56" dur="166" decel="50000">
                                          <p:stCondLst>
                                            <p:cond delay="1834"/>
                                          </p:stCondLst>
                                        </p:cTn>
                                        <p:tgtEl>
                                          <p:spTgt spid="7"/>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I. Prosperity Is Waiting For Us</a:t>
            </a:r>
            <a:endParaRPr lang="en-US" b="1" dirty="0"/>
          </a:p>
        </p:txBody>
      </p:sp>
      <p:sp>
        <p:nvSpPr>
          <p:cNvPr id="3" name="Content Placeholder 2"/>
          <p:cNvSpPr>
            <a:spLocks noGrp="1"/>
          </p:cNvSpPr>
          <p:nvPr>
            <p:ph idx="1"/>
          </p:nvPr>
        </p:nvSpPr>
        <p:spPr>
          <a:xfrm>
            <a:off x="228600" y="1295400"/>
            <a:ext cx="8610600" cy="5105400"/>
          </a:xfrm>
        </p:spPr>
        <p:txBody>
          <a:bodyPr>
            <a:normAutofit lnSpcReduction="10000"/>
          </a:bodyPr>
          <a:lstStyle/>
          <a:p>
            <a:pPr>
              <a:buNone/>
            </a:pPr>
            <a:r>
              <a:rPr lang="en-US" b="1" dirty="0" smtClean="0"/>
              <a:t>(1Cor 2:9) </a:t>
            </a:r>
            <a:r>
              <a:rPr lang="en-US" dirty="0" smtClean="0"/>
              <a:t>"No eye has seen, no ear has heard, and no mind has conceived what God has prepared for those who love Him.“</a:t>
            </a:r>
          </a:p>
          <a:p>
            <a:pPr>
              <a:buNone/>
            </a:pPr>
            <a:endParaRPr lang="en-US" dirty="0" smtClean="0"/>
          </a:p>
          <a:p>
            <a:pPr>
              <a:buNone/>
            </a:pPr>
            <a:r>
              <a:rPr lang="en-US" sz="4000" dirty="0" smtClean="0"/>
              <a:t>What kind of Prosperity?</a:t>
            </a:r>
            <a:endParaRPr lang="en-US" sz="4000" dirty="0"/>
          </a:p>
          <a:p>
            <a:r>
              <a:rPr lang="en-US" dirty="0" smtClean="0"/>
              <a:t>Blessings beyond human conception..</a:t>
            </a:r>
          </a:p>
          <a:p>
            <a:r>
              <a:rPr lang="en-US" dirty="0" smtClean="0"/>
              <a:t>It never runs out.. (satisfaction guaranteed)</a:t>
            </a:r>
          </a:p>
          <a:p>
            <a:r>
              <a:rPr lang="en-US" dirty="0" smtClean="0"/>
              <a:t> </a:t>
            </a:r>
            <a:r>
              <a:rPr lang="en-US" b="1" dirty="0" smtClean="0"/>
              <a:t>However</a:t>
            </a:r>
            <a:r>
              <a:rPr lang="en-US" dirty="0" smtClean="0"/>
              <a:t>, it is exclusively accessible to God’s children</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Nueva Std Cond" pitchFamily="50" charset="0"/>
              </a:rPr>
              <a:t>God’s Blank Check</a:t>
            </a:r>
            <a:endParaRPr lang="en-US" b="1" dirty="0">
              <a:latin typeface="Nueva Std Cond" pitchFamily="50" charset="0"/>
            </a:endParaRPr>
          </a:p>
        </p:txBody>
      </p:sp>
      <p:pic>
        <p:nvPicPr>
          <p:cNvPr id="4" name="Content Placeholder 3" descr="check_withdottedline1.jpg"/>
          <p:cNvPicPr>
            <a:picLocks noGrp="1" noChangeAspect="1"/>
          </p:cNvPicPr>
          <p:nvPr>
            <p:ph idx="1"/>
          </p:nvPr>
        </p:nvPicPr>
        <p:blipFill>
          <a:blip r:embed="rId2"/>
          <a:stretch>
            <a:fillRect/>
          </a:stretch>
        </p:blipFill>
        <p:spPr>
          <a:xfrm>
            <a:off x="0" y="1752600"/>
            <a:ext cx="9144000" cy="3810000"/>
          </a:xfrm>
        </p:spPr>
      </p:pic>
      <p:sp>
        <p:nvSpPr>
          <p:cNvPr id="5" name="TextBox 4"/>
          <p:cNvSpPr txBox="1"/>
          <p:nvPr/>
        </p:nvSpPr>
        <p:spPr>
          <a:xfrm>
            <a:off x="3065427" y="2514600"/>
            <a:ext cx="3030573" cy="584775"/>
          </a:xfrm>
          <a:prstGeom prst="rect">
            <a:avLst/>
          </a:prstGeom>
          <a:noFill/>
        </p:spPr>
        <p:txBody>
          <a:bodyPr wrap="none" rtlCol="0">
            <a:spAutoFit/>
          </a:bodyPr>
          <a:lstStyle/>
          <a:p>
            <a:r>
              <a:rPr lang="en-US" sz="3200" b="1" dirty="0" smtClean="0"/>
              <a:t>Any Child of God</a:t>
            </a:r>
            <a:endParaRPr lang="en-US" sz="3200" b="1" dirty="0"/>
          </a:p>
        </p:txBody>
      </p:sp>
      <p:sp>
        <p:nvSpPr>
          <p:cNvPr id="6" name="TextBox 5"/>
          <p:cNvSpPr txBox="1"/>
          <p:nvPr/>
        </p:nvSpPr>
        <p:spPr>
          <a:xfrm>
            <a:off x="1700024" y="2920425"/>
            <a:ext cx="5399363" cy="584775"/>
          </a:xfrm>
          <a:prstGeom prst="rect">
            <a:avLst/>
          </a:prstGeom>
          <a:noFill/>
        </p:spPr>
        <p:txBody>
          <a:bodyPr wrap="none" rtlCol="0">
            <a:spAutoFit/>
          </a:bodyPr>
          <a:lstStyle/>
          <a:p>
            <a:r>
              <a:rPr lang="en-US" sz="3200" b="1" dirty="0" smtClean="0"/>
              <a:t>Any of Your Requests or Needs</a:t>
            </a:r>
            <a:endParaRPr lang="en-US" sz="32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linds(horizontal)">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II. Walk in God’s Righteousness</a:t>
            </a:r>
            <a:endParaRPr lang="en-US" b="1" dirty="0"/>
          </a:p>
        </p:txBody>
      </p:sp>
      <p:sp>
        <p:nvSpPr>
          <p:cNvPr id="3" name="Content Placeholder 2"/>
          <p:cNvSpPr>
            <a:spLocks noGrp="1"/>
          </p:cNvSpPr>
          <p:nvPr>
            <p:ph idx="1"/>
          </p:nvPr>
        </p:nvSpPr>
        <p:spPr>
          <a:xfrm>
            <a:off x="457200" y="1219200"/>
            <a:ext cx="8229600" cy="5334000"/>
          </a:xfrm>
        </p:spPr>
        <p:txBody>
          <a:bodyPr>
            <a:normAutofit lnSpcReduction="10000"/>
          </a:bodyPr>
          <a:lstStyle/>
          <a:p>
            <a:pPr>
              <a:buNone/>
            </a:pPr>
            <a:r>
              <a:rPr lang="en-US" b="1" dirty="0" smtClean="0"/>
              <a:t>Proverbs 8:21 </a:t>
            </a:r>
          </a:p>
          <a:p>
            <a:pPr>
              <a:buNone/>
            </a:pPr>
            <a:r>
              <a:rPr lang="en-US" dirty="0" smtClean="0"/>
              <a:t>“. . .bestowing wealth on </a:t>
            </a:r>
            <a:r>
              <a:rPr lang="en-US" b="1" dirty="0" smtClean="0"/>
              <a:t>THOSE WHO </a:t>
            </a:r>
            <a:r>
              <a:rPr lang="en-US" b="1" u="sng" dirty="0" smtClean="0"/>
              <a:t>LOVE</a:t>
            </a:r>
            <a:r>
              <a:rPr lang="en-US" b="1" dirty="0" smtClean="0"/>
              <a:t> ME </a:t>
            </a:r>
            <a:r>
              <a:rPr lang="en-US" dirty="0" smtClean="0"/>
              <a:t>and making their </a:t>
            </a:r>
            <a:r>
              <a:rPr lang="en-US" b="1" dirty="0" smtClean="0"/>
              <a:t>TREASURIES FULL</a:t>
            </a:r>
            <a:r>
              <a:rPr lang="en-US" dirty="0" smtClean="0"/>
              <a:t>.”</a:t>
            </a:r>
          </a:p>
          <a:p>
            <a:pPr>
              <a:buNone/>
            </a:pPr>
            <a:endParaRPr lang="en-US" dirty="0"/>
          </a:p>
          <a:p>
            <a:pPr>
              <a:buNone/>
            </a:pPr>
            <a:r>
              <a:rPr lang="en-US" dirty="0" smtClean="0"/>
              <a:t>That is what being RIGHTEOUS means..</a:t>
            </a:r>
          </a:p>
          <a:p>
            <a:r>
              <a:rPr lang="en-US" dirty="0" smtClean="0"/>
              <a:t>To LOVE God. . . </a:t>
            </a:r>
          </a:p>
          <a:p>
            <a:r>
              <a:rPr lang="en-US" dirty="0" smtClean="0"/>
              <a:t>More than any temporal things this world can offer..</a:t>
            </a:r>
          </a:p>
          <a:p>
            <a:r>
              <a:rPr lang="en-US" dirty="0" smtClean="0"/>
              <a:t>God promised that He will prosper us if we “Seek His Kingdom” first (</a:t>
            </a:r>
            <a:r>
              <a:rPr lang="en-US" b="1" dirty="0" smtClean="0"/>
              <a:t>Matt. 6: 33</a:t>
            </a:r>
            <a:r>
              <a:rPr lang="en-US" dirty="0" smtClean="0"/>
              <a:t>)</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Prosperity Seems To Be A Never Ending Quest…</a:t>
            </a:r>
            <a:endParaRPr lang="en-US" b="1" dirty="0"/>
          </a:p>
        </p:txBody>
      </p:sp>
      <p:sp>
        <p:nvSpPr>
          <p:cNvPr id="3" name="Content Placeholder 2"/>
          <p:cNvSpPr>
            <a:spLocks noGrp="1"/>
          </p:cNvSpPr>
          <p:nvPr>
            <p:ph idx="1"/>
          </p:nvPr>
        </p:nvSpPr>
        <p:spPr>
          <a:xfrm>
            <a:off x="457200" y="1447800"/>
            <a:ext cx="8229600" cy="5181600"/>
          </a:xfrm>
        </p:spPr>
        <p:txBody>
          <a:bodyPr>
            <a:normAutofit fontScale="92500" lnSpcReduction="10000"/>
          </a:bodyPr>
          <a:lstStyle/>
          <a:p>
            <a:pPr>
              <a:buNone/>
            </a:pPr>
            <a:r>
              <a:rPr lang="en-US" sz="3600" dirty="0" smtClean="0"/>
              <a:t>King Hezekiah Found </a:t>
            </a:r>
            <a:r>
              <a:rPr lang="en-US" sz="3600" u="sng" dirty="0" smtClean="0"/>
              <a:t>The Key To Prosperity</a:t>
            </a:r>
          </a:p>
          <a:p>
            <a:r>
              <a:rPr lang="en-US" b="1" dirty="0" smtClean="0"/>
              <a:t>S</a:t>
            </a:r>
            <a:r>
              <a:rPr lang="en-US" dirty="0" smtClean="0"/>
              <a:t>ervice In The House Of God</a:t>
            </a:r>
          </a:p>
          <a:p>
            <a:r>
              <a:rPr lang="en-US" b="1" dirty="0" smtClean="0"/>
              <a:t>O</a:t>
            </a:r>
            <a:r>
              <a:rPr lang="en-US" dirty="0" smtClean="0"/>
              <a:t>bedience To The Will Of God</a:t>
            </a:r>
          </a:p>
          <a:p>
            <a:r>
              <a:rPr lang="en-US" b="1" dirty="0" smtClean="0"/>
              <a:t>S</a:t>
            </a:r>
            <a:r>
              <a:rPr lang="en-US" dirty="0" smtClean="0"/>
              <a:t>eriousness In His Commitments To God</a:t>
            </a:r>
            <a:endParaRPr lang="en-US" dirty="0"/>
          </a:p>
          <a:p>
            <a:pPr>
              <a:buNone/>
            </a:pPr>
            <a:r>
              <a:rPr lang="en-US" b="1" u="sng" dirty="0" smtClean="0"/>
              <a:t>GOD WILL PROSPER US</a:t>
            </a:r>
          </a:p>
          <a:p>
            <a:r>
              <a:rPr lang="en-US" dirty="0" smtClean="0"/>
              <a:t>Spiritually</a:t>
            </a:r>
          </a:p>
          <a:p>
            <a:r>
              <a:rPr lang="en-US" dirty="0" smtClean="0"/>
              <a:t>Morally</a:t>
            </a:r>
          </a:p>
          <a:p>
            <a:r>
              <a:rPr lang="en-US" dirty="0" smtClean="0"/>
              <a:t>Materially</a:t>
            </a:r>
          </a:p>
          <a:p>
            <a:r>
              <a:rPr lang="en-US" dirty="0" smtClean="0"/>
              <a:t>In wisdom/ maturity</a:t>
            </a:r>
          </a:p>
          <a:p>
            <a:r>
              <a:rPr lang="en-US" dirty="0" smtClean="0"/>
              <a:t>In our Relationships</a:t>
            </a:r>
          </a:p>
          <a:p>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normAutofit fontScale="90000"/>
          </a:bodyPr>
          <a:lstStyle/>
          <a:p>
            <a:pPr algn="l"/>
            <a:r>
              <a:rPr lang="en-US" b="1" dirty="0" smtClean="0"/>
              <a:t>III. Be Willing to Share it to the Needy</a:t>
            </a:r>
            <a:endParaRPr lang="en-US" b="1" dirty="0"/>
          </a:p>
        </p:txBody>
      </p:sp>
      <p:sp>
        <p:nvSpPr>
          <p:cNvPr id="5" name="Content Placeholder 4"/>
          <p:cNvSpPr>
            <a:spLocks noGrp="1"/>
          </p:cNvSpPr>
          <p:nvPr>
            <p:ph idx="1"/>
          </p:nvPr>
        </p:nvSpPr>
        <p:spPr>
          <a:xfrm>
            <a:off x="457200" y="1143000"/>
            <a:ext cx="8229600" cy="5410200"/>
          </a:xfrm>
        </p:spPr>
        <p:txBody>
          <a:bodyPr>
            <a:normAutofit lnSpcReduction="10000"/>
          </a:bodyPr>
          <a:lstStyle/>
          <a:p>
            <a:pPr>
              <a:buNone/>
            </a:pPr>
            <a:r>
              <a:rPr lang="en-US" b="1" dirty="0" smtClean="0"/>
              <a:t>Hebrews 13:16 </a:t>
            </a:r>
          </a:p>
          <a:p>
            <a:pPr>
              <a:buNone/>
            </a:pPr>
            <a:r>
              <a:rPr lang="en-US" dirty="0" smtClean="0"/>
              <a:t>“Do not neglect to do good and to share what you have, for such sacrifices are pleasing to God.”</a:t>
            </a:r>
          </a:p>
          <a:p>
            <a:endParaRPr lang="en-US" dirty="0" smtClean="0"/>
          </a:p>
          <a:p>
            <a:pPr>
              <a:buNone/>
            </a:pPr>
            <a:r>
              <a:rPr lang="en-US" dirty="0" smtClean="0"/>
              <a:t>We must reflect the goodness of God by Helping others..</a:t>
            </a:r>
          </a:p>
          <a:p>
            <a:pPr>
              <a:buNone/>
            </a:pPr>
            <a:endParaRPr lang="en-US" dirty="0"/>
          </a:p>
          <a:p>
            <a:pPr>
              <a:buNone/>
            </a:pPr>
            <a:r>
              <a:rPr lang="en-US" dirty="0" smtClean="0"/>
              <a:t>In SOCIOLOGY, helping others is one of the highest needs of an individual..</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213</TotalTime>
  <Words>315</Words>
  <Application>Microsoft Office PowerPoint</Application>
  <PresentationFormat>On-screen Show (4:3)</PresentationFormat>
  <Paragraphs>59</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2 Chronicles 31:21  “And in every work that he began in the service of the house of God in the law and in the commandment, to seek his God, he did it with all his heart. So he prospered.”</vt:lpstr>
      <vt:lpstr>Slide 2</vt:lpstr>
      <vt:lpstr>King Hezekiah</vt:lpstr>
      <vt:lpstr>HOW CAN WE DEVELOP A PROSPEROUS LIFE?</vt:lpstr>
      <vt:lpstr>I. Prosperity Is Waiting For Us</vt:lpstr>
      <vt:lpstr>God’s Blank Check</vt:lpstr>
      <vt:lpstr>II. Walk in God’s Righteousness</vt:lpstr>
      <vt:lpstr>Prosperity Seems To Be A Never Ending Quest…</vt:lpstr>
      <vt:lpstr>III. Be Willing to Share it to the Needy</vt:lpstr>
      <vt:lpstr>Slide 10</vt:lpstr>
      <vt:lpstr>We should develop a “PROSPEROUS ATTITUDE”</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 Chronicles 31:21  “And in every work that he began in the service of the house of God in the law and in the commandment, to seek his God, he did it with all his heart. So he prospered.”</dc:title>
  <dc:creator>bjbactung</dc:creator>
  <cp:lastModifiedBy>bjbactung</cp:lastModifiedBy>
  <cp:revision>21</cp:revision>
  <dcterms:created xsi:type="dcterms:W3CDTF">2013-03-10T05:25:37Z</dcterms:created>
  <dcterms:modified xsi:type="dcterms:W3CDTF">2013-03-10T08:59:15Z</dcterms:modified>
</cp:coreProperties>
</file>