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61" r:id="rId3"/>
    <p:sldId id="258" r:id="rId4"/>
    <p:sldId id="262" r:id="rId5"/>
    <p:sldId id="259" r:id="rId6"/>
    <p:sldId id="260" r:id="rId7"/>
    <p:sldId id="264" r:id="rId8"/>
    <p:sldId id="266"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0E7A1-0305-4132-BE3E-AE92FE8B31A6}" type="datetimeFigureOut">
              <a:rPr lang="en-US" smtClean="0"/>
              <a:t>1/26/2013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DBF83-BB64-449A-80D9-D3060BF37EC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a:t>
            </a:r>
            <a:r>
              <a:rPr lang="en-US" baseline="0" dirty="0" smtClean="0"/>
              <a:t> vital signs are: 1. pulse, 2. heart, 3. respiration, 4. </a:t>
            </a:r>
            <a:r>
              <a:rPr lang="en-US" baseline="0" dirty="0" err="1" smtClean="0"/>
              <a:t>temparature</a:t>
            </a:r>
            <a:r>
              <a:rPr lang="en-US" baseline="0" dirty="0" smtClean="0"/>
              <a:t>.. </a:t>
            </a:r>
          </a:p>
          <a:p>
            <a:r>
              <a:rPr lang="en-US" baseline="0" dirty="0" smtClean="0"/>
              <a:t>But some new research suggest..</a:t>
            </a:r>
          </a:p>
          <a:p>
            <a:r>
              <a:rPr lang="en-US" baseline="0" dirty="0" smtClean="0"/>
              <a:t>5. pain, and 6. spiritual vitality</a:t>
            </a:r>
          </a:p>
        </p:txBody>
      </p:sp>
      <p:sp>
        <p:nvSpPr>
          <p:cNvPr id="4" name="Slide Number Placeholder 3"/>
          <p:cNvSpPr>
            <a:spLocks noGrp="1"/>
          </p:cNvSpPr>
          <p:nvPr>
            <p:ph type="sldNum" sz="quarter" idx="10"/>
          </p:nvPr>
        </p:nvSpPr>
        <p:spPr/>
        <p:txBody>
          <a:bodyPr/>
          <a:lstStyle/>
          <a:p>
            <a:fld id="{D5EDBF83-BB64-449A-80D9-D3060BF37ECF}"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GODLY- </a:t>
            </a:r>
            <a:r>
              <a:rPr lang="en-US" sz="1200" dirty="0" err="1" smtClean="0"/>
              <a:t>makadiyos</a:t>
            </a:r>
            <a:r>
              <a:rPr lang="en-US" sz="1200" dirty="0" smtClean="0"/>
              <a:t>, living according to God’s will</a:t>
            </a:r>
            <a:endParaRPr lang="en-US" dirty="0"/>
          </a:p>
        </p:txBody>
      </p:sp>
      <p:sp>
        <p:nvSpPr>
          <p:cNvPr id="4" name="Slide Number Placeholder 3"/>
          <p:cNvSpPr>
            <a:spLocks noGrp="1"/>
          </p:cNvSpPr>
          <p:nvPr>
            <p:ph type="sldNum" sz="quarter" idx="10"/>
          </p:nvPr>
        </p:nvSpPr>
        <p:spPr/>
        <p:txBody>
          <a:bodyPr/>
          <a:lstStyle/>
          <a:p>
            <a:fld id="{D5EDBF83-BB64-449A-80D9-D3060BF37ECF}"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B27D4-AE71-4FF6-B364-059CEEE0F56D}"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B27D4-AE71-4FF6-B364-059CEEE0F56D}"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B27D4-AE71-4FF6-B364-059CEEE0F56D}"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B27D4-AE71-4FF6-B364-059CEEE0F56D}"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B27D4-AE71-4FF6-B364-059CEEE0F56D}"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B27D4-AE71-4FF6-B364-059CEEE0F56D}"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B27D4-AE71-4FF6-B364-059CEEE0F56D}"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B27D4-AE71-4FF6-B364-059CEEE0F56D}"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B27D4-AE71-4FF6-B364-059CEEE0F56D}"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B27D4-AE71-4FF6-B364-059CEEE0F56D}"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B27D4-AE71-4FF6-B364-059CEEE0F56D}"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7A5F-EA7B-4568-B346-BDD655C1BE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27D4-AE71-4FF6-B364-059CEEE0F56D}" type="datetimeFigureOut">
              <a:rPr lang="en-US" smtClean="0"/>
              <a:t>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C7A5F-EA7B-4568-B346-BDD655C1BE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943600"/>
          </a:xfrm>
        </p:spPr>
        <p:txBody>
          <a:bodyPr>
            <a:normAutofit/>
          </a:bodyPr>
          <a:lstStyle/>
          <a:p>
            <a:r>
              <a:rPr lang="en-US" dirty="0" smtClean="0"/>
              <a:t>Psalm 100:2 </a:t>
            </a:r>
            <a:br>
              <a:rPr lang="en-US" dirty="0" smtClean="0"/>
            </a:br>
            <a:r>
              <a:rPr lang="en-US" dirty="0" smtClean="0"/>
              <a:t/>
            </a:r>
            <a:br>
              <a:rPr lang="en-US" dirty="0" smtClean="0"/>
            </a:br>
            <a:r>
              <a:rPr lang="en-US" dirty="0" smtClean="0"/>
              <a:t>“Worship the LORD with gladness; come before him with joyful songs. “</a:t>
            </a:r>
            <a:r>
              <a:rPr lang="en-US" sz="6600" dirty="0" smtClean="0"/>
              <a:t/>
            </a:r>
            <a:br>
              <a:rPr lang="en-US" sz="6600"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286000"/>
          </a:xfrm>
        </p:spPr>
        <p:txBody>
          <a:bodyPr>
            <a:normAutofit/>
          </a:bodyPr>
          <a:lstStyle/>
          <a:p>
            <a:pPr algn="l"/>
            <a:r>
              <a:rPr lang="en-US" sz="3200" dirty="0" smtClean="0"/>
              <a:t>Proverbs 28:20 </a:t>
            </a:r>
            <a:br>
              <a:rPr lang="en-US" sz="3200" dirty="0" smtClean="0"/>
            </a:br>
            <a:r>
              <a:rPr lang="en-US" sz="3200" dirty="0" smtClean="0"/>
              <a:t>The faithful man will prosper with blessings, but whoever is in a hurry to get rich will not escape punishment.</a:t>
            </a:r>
            <a:endParaRPr lang="en-US" sz="3200" dirty="0"/>
          </a:p>
        </p:txBody>
      </p:sp>
      <p:sp>
        <p:nvSpPr>
          <p:cNvPr id="5" name="Title 1"/>
          <p:cNvSpPr txBox="1">
            <a:spLocks/>
          </p:cNvSpPr>
          <p:nvPr/>
        </p:nvSpPr>
        <p:spPr>
          <a:xfrm>
            <a:off x="381000" y="381000"/>
            <a:ext cx="8763000" cy="1371600"/>
          </a:xfrm>
          <a:prstGeom prst="rect">
            <a:avLst/>
          </a:prstGeom>
        </p:spPr>
        <p:txBody>
          <a:bodyPr vert="horz" lIns="91440" tIns="45720" rIns="91440" bIns="45720" rtlCol="0" anchor="ctr">
            <a:normAutofit fontScale="92500"/>
          </a:bodyPr>
          <a:lstStyle/>
          <a:p>
            <a:pPr>
              <a:spcBef>
                <a:spcPct val="0"/>
              </a:spcBef>
            </a:pPr>
            <a:r>
              <a:rPr lang="en-US" sz="5400" dirty="0" smtClean="0"/>
              <a:t>III. To </a:t>
            </a:r>
            <a:r>
              <a:rPr lang="en-US" sz="5400" b="1" dirty="0" smtClean="0"/>
              <a:t>UNCOVER</a:t>
            </a:r>
            <a:r>
              <a:rPr lang="en-US" sz="5400" dirty="0" smtClean="0"/>
              <a:t> God’s blessings</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itle 1"/>
          <p:cNvSpPr txBox="1">
            <a:spLocks/>
          </p:cNvSpPr>
          <p:nvPr/>
        </p:nvSpPr>
        <p:spPr>
          <a:xfrm>
            <a:off x="685800" y="3733800"/>
            <a:ext cx="7772400" cy="2743200"/>
          </a:xfrm>
          <a:prstGeom prst="rect">
            <a:avLst/>
          </a:prstGeom>
        </p:spPr>
        <p:txBody>
          <a:bodyPr vert="horz" lIns="91440" tIns="45720" rIns="91440" bIns="45720" rtlCol="0" anchor="ctr">
            <a:noAutofit/>
          </a:bodyPr>
          <a:lstStyle/>
          <a:p>
            <a:r>
              <a:rPr lang="en-US" sz="3200" dirty="0" smtClean="0">
                <a:latin typeface="+mj-lt"/>
              </a:rPr>
              <a:t> Luke 9:26</a:t>
            </a:r>
          </a:p>
          <a:p>
            <a:r>
              <a:rPr lang="en-US" sz="3200" dirty="0" smtClean="0">
                <a:latin typeface="+mj-lt"/>
              </a:rPr>
              <a:t>If anyone is ashamed of me and my words, the Son of Man will be ashamed of him when he comes in his glory and in the glory of the Father and of the holy angels.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371599"/>
          </a:xfrm>
        </p:spPr>
        <p:txBody>
          <a:bodyPr>
            <a:normAutofit/>
          </a:bodyPr>
          <a:lstStyle/>
          <a:p>
            <a:r>
              <a:rPr lang="en-US" sz="7200" i="1" dirty="0" smtClean="0"/>
              <a:t>4 Vital </a:t>
            </a:r>
            <a:r>
              <a:rPr lang="en-US" sz="7200" i="1" dirty="0"/>
              <a:t>S</a:t>
            </a:r>
            <a:r>
              <a:rPr lang="en-US" sz="7200" i="1" dirty="0" smtClean="0"/>
              <a:t>igns</a:t>
            </a:r>
            <a:endParaRPr lang="en-US" dirty="0"/>
          </a:p>
        </p:txBody>
      </p:sp>
      <p:pic>
        <p:nvPicPr>
          <p:cNvPr id="3" name="Picture 2" descr="images.jpg"/>
          <p:cNvPicPr>
            <a:picLocks noChangeAspect="1"/>
          </p:cNvPicPr>
          <p:nvPr/>
        </p:nvPicPr>
        <p:blipFill>
          <a:blip r:embed="rId3"/>
          <a:stretch>
            <a:fillRect/>
          </a:stretch>
        </p:blipFill>
        <p:spPr>
          <a:xfrm rot="5400000">
            <a:off x="987460" y="1280657"/>
            <a:ext cx="1838325" cy="2495550"/>
          </a:xfrm>
          <a:prstGeom prst="rect">
            <a:avLst/>
          </a:prstGeom>
        </p:spPr>
      </p:pic>
      <p:pic>
        <p:nvPicPr>
          <p:cNvPr id="4" name="Picture 3" descr="Moving-picture-beating-heart-pumping-animated-gif.gif"/>
          <p:cNvPicPr>
            <a:picLocks noChangeAspect="1"/>
          </p:cNvPicPr>
          <p:nvPr/>
        </p:nvPicPr>
        <p:blipFill>
          <a:blip r:embed="rId4"/>
          <a:stretch>
            <a:fillRect/>
          </a:stretch>
        </p:blipFill>
        <p:spPr>
          <a:xfrm>
            <a:off x="4876800" y="1676400"/>
            <a:ext cx="1847850" cy="1981200"/>
          </a:xfrm>
          <a:prstGeom prst="rect">
            <a:avLst/>
          </a:prstGeom>
        </p:spPr>
      </p:pic>
      <p:pic>
        <p:nvPicPr>
          <p:cNvPr id="5" name="Picture 4" descr="Moving-picture-breathing-lungs-animated-gif.gif"/>
          <p:cNvPicPr>
            <a:picLocks noChangeAspect="1"/>
          </p:cNvPicPr>
          <p:nvPr/>
        </p:nvPicPr>
        <p:blipFill>
          <a:blip r:embed="rId5"/>
          <a:stretch>
            <a:fillRect/>
          </a:stretch>
        </p:blipFill>
        <p:spPr>
          <a:xfrm>
            <a:off x="2743200" y="2819400"/>
            <a:ext cx="2362200" cy="2971800"/>
          </a:xfrm>
          <a:prstGeom prst="rect">
            <a:avLst/>
          </a:prstGeom>
        </p:spPr>
      </p:pic>
      <p:pic>
        <p:nvPicPr>
          <p:cNvPr id="6" name="Picture 5" descr="sick1.gif"/>
          <p:cNvPicPr>
            <a:picLocks noChangeAspect="1"/>
          </p:cNvPicPr>
          <p:nvPr/>
        </p:nvPicPr>
        <p:blipFill>
          <a:blip r:embed="rId6"/>
          <a:stretch>
            <a:fillRect/>
          </a:stretch>
        </p:blipFill>
        <p:spPr>
          <a:xfrm>
            <a:off x="5943600" y="3352800"/>
            <a:ext cx="2057400" cy="24288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943600"/>
          </a:xfrm>
        </p:spPr>
        <p:txBody>
          <a:bodyPr>
            <a:normAutofit/>
          </a:bodyPr>
          <a:lstStyle/>
          <a:p>
            <a:pPr algn="l"/>
            <a:r>
              <a:rPr lang="en-US" sz="7200" i="1" dirty="0" smtClean="0"/>
              <a:t>Vitality</a:t>
            </a:r>
            <a:br>
              <a:rPr lang="en-US" sz="7200" i="1" dirty="0" smtClean="0"/>
            </a:br>
            <a:r>
              <a:rPr lang="en-US" sz="3200" i="1" dirty="0" smtClean="0"/>
              <a:t/>
            </a:r>
            <a:br>
              <a:rPr lang="en-US" sz="3200" i="1" dirty="0" smtClean="0"/>
            </a:br>
            <a:r>
              <a:rPr lang="en-US" sz="3600" dirty="0" smtClean="0"/>
              <a:t>a. </a:t>
            </a:r>
            <a:r>
              <a:rPr lang="en-US" sz="3600" b="1" dirty="0" smtClean="0"/>
              <a:t>liveliness </a:t>
            </a:r>
            <a:br>
              <a:rPr lang="en-US" sz="3600" b="1" dirty="0" smtClean="0"/>
            </a:br>
            <a:r>
              <a:rPr lang="en-US" sz="3600" b="1" dirty="0"/>
              <a:t>-</a:t>
            </a:r>
            <a:r>
              <a:rPr lang="en-US" sz="3600" dirty="0" smtClean="0"/>
              <a:t>joyous </a:t>
            </a:r>
            <a:r>
              <a:rPr lang="en-US" sz="3600" dirty="0"/>
              <a:t>approach to situations </a:t>
            </a:r>
            <a:r>
              <a:rPr lang="en-US" sz="3600" dirty="0" smtClean="0"/>
              <a:t/>
            </a:r>
            <a:br>
              <a:rPr lang="en-US" sz="3600" dirty="0" smtClean="0"/>
            </a:br>
            <a:r>
              <a:rPr lang="en-US" sz="3600" dirty="0" smtClean="0"/>
              <a:t/>
            </a:r>
            <a:br>
              <a:rPr lang="en-US" sz="3600" dirty="0" smtClean="0"/>
            </a:br>
            <a:r>
              <a:rPr lang="en-US" sz="3600" dirty="0" smtClean="0"/>
              <a:t>b. </a:t>
            </a:r>
            <a:r>
              <a:rPr lang="en-US" sz="3600" b="1" dirty="0" smtClean="0"/>
              <a:t>durability</a:t>
            </a:r>
            <a:br>
              <a:rPr lang="en-US" sz="3600" b="1" dirty="0" smtClean="0"/>
            </a:br>
            <a:r>
              <a:rPr lang="en-US" sz="3600" b="1" dirty="0"/>
              <a:t>-</a:t>
            </a:r>
            <a:r>
              <a:rPr lang="en-US" sz="3600" dirty="0" smtClean="0"/>
              <a:t>the </a:t>
            </a:r>
            <a:r>
              <a:rPr lang="en-US" sz="3600" dirty="0"/>
              <a:t>ability </a:t>
            </a:r>
            <a:r>
              <a:rPr lang="en-US" sz="3600" dirty="0" smtClean="0"/>
              <a:t>to </a:t>
            </a:r>
            <a:r>
              <a:rPr lang="en-US" sz="3600" dirty="0"/>
              <a:t>live and </a:t>
            </a:r>
            <a:r>
              <a:rPr lang="en-US" sz="3600" dirty="0" smtClean="0"/>
              <a:t>grow</a:t>
            </a:r>
            <a:r>
              <a:rPr lang="en-US" dirty="0"/>
              <a:t/>
            </a:r>
            <a:br>
              <a:rPr lang="en-US" dirty="0"/>
            </a:br>
            <a:r>
              <a:rPr lang="en-US" sz="3600" dirty="0" smtClean="0"/>
              <a:t>-to continue in existence</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772400" cy="1295400"/>
          </a:xfrm>
        </p:spPr>
        <p:txBody>
          <a:bodyPr>
            <a:normAutofit/>
          </a:bodyPr>
          <a:lstStyle/>
          <a:p>
            <a:pPr algn="l"/>
            <a:r>
              <a:rPr lang="en-US" sz="5400" dirty="0" smtClean="0"/>
              <a:t>To </a:t>
            </a:r>
            <a:r>
              <a:rPr lang="en-US" sz="5400" b="1" dirty="0" smtClean="0"/>
              <a:t>LIVE</a:t>
            </a:r>
            <a:r>
              <a:rPr lang="en-US" sz="5400" dirty="0" smtClean="0"/>
              <a:t> a godly life</a:t>
            </a:r>
            <a:endParaRPr lang="en-US" sz="4000" dirty="0"/>
          </a:p>
        </p:txBody>
      </p:sp>
      <p:sp>
        <p:nvSpPr>
          <p:cNvPr id="5" name="Title 1"/>
          <p:cNvSpPr txBox="1">
            <a:spLocks/>
          </p:cNvSpPr>
          <p:nvPr/>
        </p:nvSpPr>
        <p:spPr>
          <a:xfrm>
            <a:off x="838200" y="381000"/>
            <a:ext cx="7772400" cy="1371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smtClean="0">
                <a:ln>
                  <a:noFill/>
                </a:ln>
                <a:solidFill>
                  <a:schemeClr val="tx1"/>
                </a:solidFill>
                <a:effectLst/>
                <a:uLnTx/>
                <a:uFillTx/>
                <a:latin typeface="+mj-lt"/>
                <a:ea typeface="+mj-ea"/>
                <a:cs typeface="+mj-cs"/>
              </a:rPr>
              <a:t>We need Spiritual Vitality</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1"/>
          <p:cNvSpPr txBox="1">
            <a:spLocks/>
          </p:cNvSpPr>
          <p:nvPr/>
        </p:nvSpPr>
        <p:spPr>
          <a:xfrm>
            <a:off x="609600" y="3048000"/>
            <a:ext cx="7772400" cy="12954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smtClean="0">
                <a:ln>
                  <a:noFill/>
                </a:ln>
                <a:solidFill>
                  <a:schemeClr val="tx1"/>
                </a:solidFill>
                <a:effectLst/>
                <a:uLnTx/>
                <a:uFillTx/>
                <a:latin typeface="+mj-lt"/>
                <a:ea typeface="+mj-ea"/>
                <a:cs typeface="+mj-cs"/>
              </a:rPr>
              <a:t>To </a:t>
            </a:r>
            <a:r>
              <a:rPr kumimoji="0" lang="en-US" sz="5400" b="1" i="0" u="none" strike="noStrike" kern="1200" cap="none" spc="0" normalizeH="0" baseline="0" noProof="0" dirty="0" smtClean="0">
                <a:ln>
                  <a:noFill/>
                </a:ln>
                <a:solidFill>
                  <a:schemeClr val="tx1"/>
                </a:solidFill>
                <a:effectLst/>
                <a:uLnTx/>
                <a:uFillTx/>
                <a:latin typeface="+mj-lt"/>
                <a:ea typeface="+mj-ea"/>
                <a:cs typeface="+mj-cs"/>
              </a:rPr>
              <a:t>GROW</a:t>
            </a:r>
            <a:r>
              <a:rPr kumimoji="0" lang="en-US" sz="5400" b="0" i="0" u="none" strike="noStrike" kern="1200" cap="none" spc="0" normalizeH="0" baseline="0" noProof="0" dirty="0" smtClean="0">
                <a:ln>
                  <a:noFill/>
                </a:ln>
                <a:solidFill>
                  <a:schemeClr val="tx1"/>
                </a:solidFill>
                <a:effectLst/>
                <a:uLnTx/>
                <a:uFillTx/>
                <a:latin typeface="+mj-lt"/>
                <a:ea typeface="+mj-ea"/>
                <a:cs typeface="+mj-cs"/>
              </a:rPr>
              <a:t> in ministry</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6"/>
          <p:cNvSpPr/>
          <p:nvPr/>
        </p:nvSpPr>
        <p:spPr>
          <a:xfrm>
            <a:off x="609600" y="4267200"/>
            <a:ext cx="8534400" cy="1169551"/>
          </a:xfrm>
          <a:prstGeom prst="rect">
            <a:avLst/>
          </a:prstGeom>
        </p:spPr>
        <p:txBody>
          <a:bodyPr wrap="square">
            <a:spAutoFit/>
          </a:bodyPr>
          <a:lstStyle/>
          <a:p>
            <a:r>
              <a:rPr lang="en-US" sz="1600" dirty="0" smtClean="0"/>
              <a:t/>
            </a:r>
            <a:br>
              <a:rPr lang="en-US" sz="1600" dirty="0" smtClean="0"/>
            </a:br>
            <a:r>
              <a:rPr lang="en-US" sz="5400" dirty="0" smtClean="0"/>
              <a:t>To </a:t>
            </a:r>
            <a:r>
              <a:rPr lang="en-US" sz="5400" b="1" dirty="0" smtClean="0"/>
              <a:t>UNCOVER</a:t>
            </a:r>
            <a:r>
              <a:rPr lang="en-US" sz="5400" dirty="0" smtClean="0"/>
              <a:t> God’s blessings</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28600"/>
            <a:ext cx="7772400" cy="1371600"/>
          </a:xfrm>
          <a:prstGeom prst="rect">
            <a:avLst/>
          </a:prstGeom>
        </p:spPr>
        <p:txBody>
          <a:bodyPr vert="horz" lIns="91440" tIns="45720" rIns="91440" bIns="45720" rtlCol="0" anchor="ctr">
            <a:normAutofit/>
          </a:bodyPr>
          <a:lstStyle/>
          <a:p>
            <a:pPr lvl="0">
              <a:spcBef>
                <a:spcPct val="0"/>
              </a:spcBef>
            </a:pPr>
            <a:r>
              <a:rPr lang="en-US" sz="5400" dirty="0" smtClean="0"/>
              <a:t>I. To </a:t>
            </a:r>
            <a:r>
              <a:rPr lang="en-US" sz="5400" b="1" dirty="0" smtClean="0"/>
              <a:t>LIVE</a:t>
            </a:r>
            <a:r>
              <a:rPr lang="en-US" sz="5400" dirty="0" smtClean="0"/>
              <a:t> a godly life</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itle 1"/>
          <p:cNvSpPr txBox="1">
            <a:spLocks/>
          </p:cNvSpPr>
          <p:nvPr/>
        </p:nvSpPr>
        <p:spPr>
          <a:xfrm>
            <a:off x="762000" y="1447800"/>
            <a:ext cx="7543800" cy="914400"/>
          </a:xfrm>
          <a:prstGeom prst="rect">
            <a:avLst/>
          </a:prstGeom>
        </p:spPr>
        <p:txBody>
          <a:bodyPr vert="horz" lIns="91440" tIns="45720" rIns="91440" bIns="45720" rtlCol="0" anchor="ctr">
            <a:normAutofit fontScale="97500"/>
          </a:bodyPr>
          <a:lstStyle/>
          <a:p>
            <a:pPr lvl="0">
              <a:spcBef>
                <a:spcPct val="0"/>
              </a:spcBef>
            </a:pPr>
            <a:r>
              <a:rPr lang="en-US" sz="2800" b="1" dirty="0" smtClean="0"/>
              <a:t>John 4:24 </a:t>
            </a:r>
            <a:r>
              <a:rPr lang="en-US" sz="2800" i="1" dirty="0" smtClean="0"/>
              <a:t>“God is spirit, and his worshipers must worship in spirit and in truth.”</a:t>
            </a:r>
          </a:p>
        </p:txBody>
      </p:sp>
      <p:sp>
        <p:nvSpPr>
          <p:cNvPr id="6" name="Title 1"/>
          <p:cNvSpPr txBox="1">
            <a:spLocks/>
          </p:cNvSpPr>
          <p:nvPr/>
        </p:nvSpPr>
        <p:spPr>
          <a:xfrm>
            <a:off x="762000" y="2057400"/>
            <a:ext cx="8153400" cy="1676400"/>
          </a:xfrm>
          <a:prstGeom prst="rect">
            <a:avLst/>
          </a:prstGeom>
        </p:spPr>
        <p:txBody>
          <a:bodyPr vert="horz" lIns="91440" tIns="45720" rIns="91440" bIns="45720" rtlCol="0" anchor="ctr">
            <a:normAutofit fontScale="97500"/>
          </a:bodyPr>
          <a:lstStyle/>
          <a:p>
            <a:pPr lvl="0">
              <a:spcBef>
                <a:spcPct val="0"/>
              </a:spcBef>
            </a:pPr>
            <a:r>
              <a:rPr lang="en-US" sz="3200" i="1" u="sng" dirty="0" smtClean="0"/>
              <a:t>“worship in spirit”</a:t>
            </a:r>
            <a:r>
              <a:rPr lang="en-US" sz="3200" i="1" dirty="0" smtClean="0"/>
              <a:t>-  </a:t>
            </a:r>
            <a:r>
              <a:rPr lang="en-US" sz="2400" dirty="0" err="1" smtClean="0"/>
              <a:t>malipayon</a:t>
            </a:r>
            <a:r>
              <a:rPr lang="en-US" sz="2400" dirty="0" smtClean="0"/>
              <a:t> </a:t>
            </a:r>
            <a:r>
              <a:rPr lang="en-US" sz="2400" dirty="0" err="1" smtClean="0"/>
              <a:t>nga</a:t>
            </a:r>
            <a:r>
              <a:rPr lang="en-US" sz="2400" dirty="0" smtClean="0"/>
              <a:t> </a:t>
            </a:r>
            <a:r>
              <a:rPr lang="en-US" sz="2400" dirty="0" err="1" smtClean="0"/>
              <a:t>pagpangalagad</a:t>
            </a:r>
            <a:r>
              <a:rPr lang="en-US" sz="2400" dirty="0" smtClean="0"/>
              <a:t> </a:t>
            </a:r>
            <a:r>
              <a:rPr lang="en-US" sz="2400" dirty="0" err="1" smtClean="0"/>
              <a:t>sa</a:t>
            </a:r>
            <a:r>
              <a:rPr lang="en-US" sz="2400" dirty="0" smtClean="0"/>
              <a:t> </a:t>
            </a:r>
            <a:r>
              <a:rPr lang="en-US" sz="2400" dirty="0" err="1" smtClean="0"/>
              <a:t>atoang</a:t>
            </a:r>
            <a:r>
              <a:rPr lang="en-US" sz="2400" dirty="0" smtClean="0"/>
              <a:t> </a:t>
            </a:r>
            <a:r>
              <a:rPr lang="en-US" sz="2400" dirty="0" err="1" smtClean="0"/>
              <a:t>Buhi</a:t>
            </a:r>
            <a:r>
              <a:rPr lang="en-US" sz="2400" dirty="0" smtClean="0"/>
              <a:t> </a:t>
            </a:r>
            <a:r>
              <a:rPr lang="en-US" sz="2400" dirty="0" err="1" smtClean="0"/>
              <a:t>ug</a:t>
            </a:r>
            <a:r>
              <a:rPr lang="en-US" sz="2400" dirty="0" smtClean="0"/>
              <a:t> </a:t>
            </a:r>
            <a:r>
              <a:rPr lang="en-US" sz="2400" dirty="0" err="1" smtClean="0"/>
              <a:t>Gamhanang</a:t>
            </a:r>
            <a:r>
              <a:rPr lang="en-US" sz="2400" dirty="0" smtClean="0"/>
              <a:t> Dios</a:t>
            </a:r>
            <a:endParaRPr lang="en-US" sz="3200" dirty="0" smtClean="0"/>
          </a:p>
        </p:txBody>
      </p:sp>
      <p:sp>
        <p:nvSpPr>
          <p:cNvPr id="8" name="Title 1"/>
          <p:cNvSpPr txBox="1">
            <a:spLocks/>
          </p:cNvSpPr>
          <p:nvPr/>
        </p:nvSpPr>
        <p:spPr>
          <a:xfrm>
            <a:off x="762000" y="3581400"/>
            <a:ext cx="8153400" cy="2971800"/>
          </a:xfrm>
          <a:prstGeom prst="rect">
            <a:avLst/>
          </a:prstGeom>
        </p:spPr>
        <p:txBody>
          <a:bodyPr vert="horz" lIns="91440" tIns="45720" rIns="91440" bIns="45720" rtlCol="0" anchor="ctr">
            <a:normAutofit fontScale="67500" lnSpcReduction="20000"/>
          </a:bodyPr>
          <a:lstStyle/>
          <a:p>
            <a:pPr lvl="0">
              <a:spcBef>
                <a:spcPct val="0"/>
              </a:spcBef>
            </a:pPr>
            <a:r>
              <a:rPr lang="en-US" sz="3600" i="1" dirty="0" smtClean="0"/>
              <a:t>-</a:t>
            </a:r>
            <a:r>
              <a:rPr lang="en-US" sz="4700" dirty="0" smtClean="0"/>
              <a:t>many have died spiritually because they have no happiness in serving God</a:t>
            </a:r>
          </a:p>
          <a:p>
            <a:pPr lvl="0">
              <a:spcBef>
                <a:spcPct val="0"/>
              </a:spcBef>
            </a:pPr>
            <a:endParaRPr lang="en-US" sz="4700" dirty="0"/>
          </a:p>
          <a:p>
            <a:pPr lvl="0">
              <a:spcBef>
                <a:spcPct val="0"/>
              </a:spcBef>
            </a:pPr>
            <a:r>
              <a:rPr lang="en-US" sz="4700" dirty="0" smtClean="0"/>
              <a:t>-they quit and went back to their old ways</a:t>
            </a:r>
          </a:p>
          <a:p>
            <a:pPr lvl="0">
              <a:spcBef>
                <a:spcPct val="0"/>
              </a:spcBef>
            </a:pPr>
            <a:endParaRPr lang="en-US" sz="4700" dirty="0"/>
          </a:p>
          <a:p>
            <a:pPr lvl="0">
              <a:spcBef>
                <a:spcPct val="0"/>
              </a:spcBef>
            </a:pPr>
            <a:r>
              <a:rPr lang="en-US" sz="4700" b="1" dirty="0" smtClean="0"/>
              <a:t>Matthew 13:7 “</a:t>
            </a:r>
            <a:r>
              <a:rPr lang="en-US" sz="4700" dirty="0" smtClean="0"/>
              <a:t>Other seed fell among thorns, which grew up and choked the plants.”</a:t>
            </a:r>
          </a:p>
          <a:p>
            <a:pPr lvl="0">
              <a:spcBef>
                <a:spcPct val="0"/>
              </a:spcBef>
            </a:pPr>
            <a:endParaRPr lang="en-US" sz="3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7772400" cy="4572000"/>
          </a:xfrm>
        </p:spPr>
        <p:txBody>
          <a:bodyPr>
            <a:normAutofit fontScale="90000"/>
          </a:bodyPr>
          <a:lstStyle/>
          <a:p>
            <a:pPr algn="l"/>
            <a:r>
              <a:rPr lang="en-US" sz="4000" dirty="0" smtClean="0"/>
              <a:t>Mark 9:38 </a:t>
            </a:r>
            <a:br>
              <a:rPr lang="en-US" sz="4000" dirty="0" smtClean="0"/>
            </a:br>
            <a:r>
              <a:rPr lang="en-US" sz="4000" dirty="0"/>
              <a:t/>
            </a:r>
            <a:br>
              <a:rPr lang="en-US" sz="4000" dirty="0"/>
            </a:br>
            <a:r>
              <a:rPr lang="en-US" sz="4000" i="1" dirty="0" smtClean="0"/>
              <a:t>Now John answered Him, saying, “Teacher, we saw someone who does not follow us casting out demons in Your name, and we forbade him because he does not follow us.”</a:t>
            </a:r>
            <a:r>
              <a:rPr lang="en-US" sz="4000" dirty="0" smtClean="0"/>
              <a:t> </a:t>
            </a:r>
            <a:endParaRPr lang="en-US" sz="2800" dirty="0"/>
          </a:p>
        </p:txBody>
      </p:sp>
      <p:sp>
        <p:nvSpPr>
          <p:cNvPr id="5" name="Title 1"/>
          <p:cNvSpPr txBox="1">
            <a:spLocks/>
          </p:cNvSpPr>
          <p:nvPr/>
        </p:nvSpPr>
        <p:spPr>
          <a:xfrm>
            <a:off x="381000" y="304800"/>
            <a:ext cx="7772400" cy="1371600"/>
          </a:xfrm>
          <a:prstGeom prst="rect">
            <a:avLst/>
          </a:prstGeom>
        </p:spPr>
        <p:txBody>
          <a:bodyPr vert="horz" lIns="91440" tIns="45720" rIns="91440" bIns="45720" rtlCol="0" anchor="ctr">
            <a:normAutofit/>
          </a:bodyPr>
          <a:lstStyle/>
          <a:p>
            <a:pPr>
              <a:spcBef>
                <a:spcPct val="0"/>
              </a:spcBef>
            </a:pPr>
            <a:r>
              <a:rPr lang="en-US" sz="5400" dirty="0" smtClean="0"/>
              <a:t>II. </a:t>
            </a:r>
            <a:r>
              <a:rPr lang="en-US" sz="5400" dirty="0"/>
              <a:t>To </a:t>
            </a:r>
            <a:r>
              <a:rPr lang="en-US" sz="5400" b="1" dirty="0"/>
              <a:t>GROW</a:t>
            </a:r>
            <a:r>
              <a:rPr lang="en-US" sz="5400" dirty="0"/>
              <a:t> in </a:t>
            </a:r>
            <a:r>
              <a:rPr lang="en-US" sz="5400" dirty="0" smtClean="0"/>
              <a:t>ministry</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772400" cy="4572000"/>
          </a:xfrm>
        </p:spPr>
        <p:txBody>
          <a:bodyPr>
            <a:normAutofit/>
          </a:bodyPr>
          <a:lstStyle/>
          <a:p>
            <a:pPr algn="l"/>
            <a:r>
              <a:rPr lang="en-US" sz="6000" dirty="0" smtClean="0"/>
              <a:t/>
            </a:r>
            <a:br>
              <a:rPr lang="en-US" sz="6000" dirty="0" smtClean="0"/>
            </a:br>
            <a:endParaRPr lang="en-US" sz="2800" dirty="0"/>
          </a:p>
        </p:txBody>
      </p:sp>
      <p:sp>
        <p:nvSpPr>
          <p:cNvPr id="5" name="Title 1"/>
          <p:cNvSpPr txBox="1">
            <a:spLocks/>
          </p:cNvSpPr>
          <p:nvPr/>
        </p:nvSpPr>
        <p:spPr>
          <a:xfrm>
            <a:off x="381000" y="381000"/>
            <a:ext cx="7772400" cy="1371600"/>
          </a:xfrm>
          <a:prstGeom prst="rect">
            <a:avLst/>
          </a:prstGeom>
        </p:spPr>
        <p:txBody>
          <a:bodyPr vert="horz" lIns="91440" tIns="45720" rIns="91440" bIns="45720" rtlCol="0" anchor="ctr">
            <a:normAutofit/>
          </a:bodyPr>
          <a:lstStyle/>
          <a:p>
            <a:pPr>
              <a:spcBef>
                <a:spcPct val="0"/>
              </a:spcBef>
            </a:pPr>
            <a:r>
              <a:rPr lang="en-US" sz="5400" dirty="0" smtClean="0"/>
              <a:t>II. </a:t>
            </a:r>
            <a:r>
              <a:rPr lang="en-US" sz="5400" dirty="0"/>
              <a:t>To </a:t>
            </a:r>
            <a:r>
              <a:rPr lang="en-US" sz="5400" b="1" dirty="0"/>
              <a:t>GROW</a:t>
            </a:r>
            <a:r>
              <a:rPr lang="en-US" sz="5400" dirty="0"/>
              <a:t> in </a:t>
            </a:r>
            <a:r>
              <a:rPr lang="en-US" sz="5400" dirty="0" smtClean="0"/>
              <a:t>ministry</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itle 1"/>
          <p:cNvSpPr txBox="1">
            <a:spLocks/>
          </p:cNvSpPr>
          <p:nvPr/>
        </p:nvSpPr>
        <p:spPr>
          <a:xfrm>
            <a:off x="685800" y="3962400"/>
            <a:ext cx="7772400" cy="25146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smtClean="0">
                <a:latin typeface="+mj-lt"/>
                <a:ea typeface="+mj-ea"/>
                <a:cs typeface="+mj-cs"/>
              </a:rPr>
              <a:t>Take a look at the disciples’ hypocrisy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-seem to guard the ministry</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smtClean="0">
                <a:latin typeface="+mj-lt"/>
                <a:ea typeface="+mj-ea"/>
                <a:cs typeface="+mj-cs"/>
              </a:rPr>
              <a:t>-the truth is that they were embarrassed and envious</a:t>
            </a: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1"/>
          <p:cNvSpPr txBox="1">
            <a:spLocks/>
          </p:cNvSpPr>
          <p:nvPr/>
        </p:nvSpPr>
        <p:spPr>
          <a:xfrm>
            <a:off x="762000" y="1676400"/>
            <a:ext cx="7772400" cy="2133600"/>
          </a:xfrm>
          <a:prstGeom prst="rect">
            <a:avLst/>
          </a:prstGeom>
        </p:spPr>
        <p:txBody>
          <a:bodyPr vert="horz" lIns="91440" tIns="45720" rIns="91440" bIns="45720" rtlCol="0" anchor="ctr">
            <a:normAutofit fontScale="97500"/>
          </a:bodyPr>
          <a:lstStyle/>
          <a:p>
            <a:pPr lvl="0">
              <a:spcBef>
                <a:spcPct val="0"/>
              </a:spcBef>
            </a:pPr>
            <a:r>
              <a:rPr lang="en-US" sz="4000" i="1" dirty="0" smtClean="0"/>
              <a:t>“At </a:t>
            </a:r>
            <a:r>
              <a:rPr lang="en-US" sz="4000" i="1" dirty="0"/>
              <a:t>times, it is easier to diminish others’ spiritual victories than to honestly confront our own failures</a:t>
            </a:r>
            <a:r>
              <a:rPr lang="en-US" sz="4000" i="1" dirty="0" smtClean="0"/>
              <a:t>.”</a:t>
            </a:r>
            <a:endParaRPr kumimoji="0" lang="en-US" sz="2800" b="0" i="1"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772400" cy="4572000"/>
          </a:xfrm>
        </p:spPr>
        <p:txBody>
          <a:bodyPr>
            <a:normAutofit/>
          </a:bodyPr>
          <a:lstStyle/>
          <a:p>
            <a:pPr algn="l"/>
            <a:r>
              <a:rPr lang="en-US" sz="6000" dirty="0" smtClean="0"/>
              <a:t/>
            </a:r>
            <a:br>
              <a:rPr lang="en-US" sz="6000" dirty="0" smtClean="0"/>
            </a:br>
            <a:endParaRPr lang="en-US" sz="2800" dirty="0"/>
          </a:p>
        </p:txBody>
      </p:sp>
      <p:sp>
        <p:nvSpPr>
          <p:cNvPr id="5" name="Title 1"/>
          <p:cNvSpPr txBox="1">
            <a:spLocks/>
          </p:cNvSpPr>
          <p:nvPr/>
        </p:nvSpPr>
        <p:spPr>
          <a:xfrm>
            <a:off x="381000" y="381000"/>
            <a:ext cx="7772400" cy="1371600"/>
          </a:xfrm>
          <a:prstGeom prst="rect">
            <a:avLst/>
          </a:prstGeom>
        </p:spPr>
        <p:txBody>
          <a:bodyPr vert="horz" lIns="91440" tIns="45720" rIns="91440" bIns="45720" rtlCol="0" anchor="ctr">
            <a:normAutofit/>
          </a:bodyPr>
          <a:lstStyle/>
          <a:p>
            <a:pPr>
              <a:spcBef>
                <a:spcPct val="0"/>
              </a:spcBef>
            </a:pPr>
            <a:r>
              <a:rPr lang="en-US" sz="5400" dirty="0" smtClean="0"/>
              <a:t>II. </a:t>
            </a:r>
            <a:r>
              <a:rPr lang="en-US" sz="5400" dirty="0"/>
              <a:t>To </a:t>
            </a:r>
            <a:r>
              <a:rPr lang="en-US" sz="5400" b="1" dirty="0"/>
              <a:t>GROW</a:t>
            </a:r>
            <a:r>
              <a:rPr lang="en-US" sz="5400" dirty="0"/>
              <a:t> in </a:t>
            </a:r>
            <a:r>
              <a:rPr lang="en-US" sz="5400" dirty="0" smtClean="0"/>
              <a:t>ministry</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1"/>
          <p:cNvSpPr txBox="1">
            <a:spLocks/>
          </p:cNvSpPr>
          <p:nvPr/>
        </p:nvSpPr>
        <p:spPr>
          <a:xfrm>
            <a:off x="609600" y="1676400"/>
            <a:ext cx="7772400" cy="1219200"/>
          </a:xfrm>
          <a:prstGeom prst="rect">
            <a:avLst/>
          </a:prstGeom>
        </p:spPr>
        <p:txBody>
          <a:bodyPr vert="horz" lIns="91440" tIns="45720" rIns="91440" bIns="45720" rtlCol="0" anchor="ctr">
            <a:normAutofit fontScale="75000" lnSpcReduction="20000"/>
          </a:bodyPr>
          <a:lstStyle/>
          <a:p>
            <a:pPr lvl="0">
              <a:spcBef>
                <a:spcPct val="0"/>
              </a:spcBef>
            </a:pPr>
            <a:r>
              <a:rPr lang="en-US" sz="4000" dirty="0" smtClean="0">
                <a:latin typeface="+mj-lt"/>
                <a:ea typeface="+mj-ea"/>
                <a:cs typeface="+mj-cs"/>
              </a:rPr>
              <a:t>Obviously the Disciples were more excited to exhibit “some show”</a:t>
            </a:r>
          </a:p>
          <a:p>
            <a:pPr lvl="0">
              <a:spcBef>
                <a:spcPct val="0"/>
              </a:spcBef>
            </a:pPr>
            <a:r>
              <a:rPr kumimoji="0" lang="en-US" sz="4000" b="0" u="none" strike="noStrike" kern="1200" cap="none" spc="0" normalizeH="0" baseline="0" noProof="0" dirty="0" smtClean="0">
                <a:ln>
                  <a:noFill/>
                </a:ln>
                <a:solidFill>
                  <a:schemeClr val="tx1"/>
                </a:solidFill>
                <a:effectLst/>
                <a:uLnTx/>
                <a:uFillTx/>
                <a:latin typeface="+mj-lt"/>
                <a:ea typeface="+mj-ea"/>
                <a:cs typeface="+mj-cs"/>
              </a:rPr>
              <a:t>-that’s why they’re not growing</a:t>
            </a:r>
            <a:endParaRPr kumimoji="0" lang="en-US" sz="2800" b="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Picture 6" descr="dead.jpg"/>
          <p:cNvPicPr>
            <a:picLocks noChangeAspect="1"/>
          </p:cNvPicPr>
          <p:nvPr/>
        </p:nvPicPr>
        <p:blipFill>
          <a:blip r:embed="rId2"/>
          <a:stretch>
            <a:fillRect/>
          </a:stretch>
        </p:blipFill>
        <p:spPr>
          <a:xfrm>
            <a:off x="2286000" y="2971800"/>
            <a:ext cx="4495800" cy="3429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235</Words>
  <Application>Microsoft Office PowerPoint</Application>
  <PresentationFormat>On-screen Show (4:3)</PresentationFormat>
  <Paragraphs>37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Psalm 100:2   “Worship the LORD with gladness; come before him with joyful songs. “ </vt:lpstr>
      <vt:lpstr>Slide 2</vt:lpstr>
      <vt:lpstr>4 Vital Signs</vt:lpstr>
      <vt:lpstr>Vitality  a. liveliness  -joyous approach to situations   b. durability -the ability to live and grow -to continue in existence </vt:lpstr>
      <vt:lpstr>To LIVE a godly life</vt:lpstr>
      <vt:lpstr>Slide 6</vt:lpstr>
      <vt:lpstr>Mark 9:38   Now John answered Him, saying, “Teacher, we saw someone who does not follow us casting out demons in Your name, and we forbade him because he does not follow us.” </vt:lpstr>
      <vt:lpstr> </vt:lpstr>
      <vt:lpstr> </vt:lpstr>
      <vt:lpstr>Proverbs 28:20  The faithful man will prosper with blessings, but whoever is in a hurry to get rich will not escape punishment.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bjbactung</dc:creator>
  <cp:lastModifiedBy>bjbactung</cp:lastModifiedBy>
  <cp:revision>32</cp:revision>
  <dcterms:created xsi:type="dcterms:W3CDTF">2013-01-27T04:00:46Z</dcterms:created>
  <dcterms:modified xsi:type="dcterms:W3CDTF">2013-01-27T16:17:19Z</dcterms:modified>
</cp:coreProperties>
</file>