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7" r:id="rId2"/>
    <p:sldId id="256" r:id="rId3"/>
    <p:sldId id="263" r:id="rId4"/>
    <p:sldId id="264" r:id="rId5"/>
    <p:sldId id="258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B33C8-4BE7-414D-A27E-65EE9AABCB66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4ED17-FEF7-4D1D-80B5-196728EEF54C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ED17-FEF7-4D1D-80B5-196728EEF54C}" type="slidenum">
              <a:rPr lang="en-PH" smtClean="0"/>
              <a:t>5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9D721B-F313-4EFF-8A49-CB1EF14C1FBB}" type="datetimeFigureOut">
              <a:rPr lang="en-US" smtClean="0"/>
              <a:t>8/25/2012</a:t>
            </a:fld>
            <a:endParaRPr lang="en-P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9D721B-F313-4EFF-8A49-CB1EF14C1FBB}" type="datetimeFigureOut">
              <a:rPr lang="en-US" smtClean="0"/>
              <a:t>8/26/2012</a:t>
            </a:fld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19D721B-F313-4EFF-8A49-CB1EF14C1FBB}" type="datetimeFigureOut">
              <a:rPr lang="en-US" smtClean="0"/>
              <a:t>8/25/2012</a:t>
            </a:fld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D30EC8-3F0F-43BF-A08F-04C2B3320D81}" type="slidenum">
              <a:rPr lang="en-PH" smtClean="0"/>
              <a:t>‹#›</a:t>
            </a:fld>
            <a:endParaRPr lang="en-P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en-PH" dirty="0" smtClean="0"/>
              <a:t>2 </a:t>
            </a:r>
            <a:r>
              <a:rPr lang="en-PH" dirty="0" err="1" smtClean="0"/>
              <a:t>Corinto</a:t>
            </a:r>
            <a:r>
              <a:rPr lang="en-PH" dirty="0" smtClean="0"/>
              <a:t> 4: 8,9</a:t>
            </a:r>
            <a:br>
              <a:rPr lang="en-PH" dirty="0" smtClean="0"/>
            </a:br>
            <a:r>
              <a:rPr lang="en-PH" dirty="0"/>
              <a:t/>
            </a:r>
            <a:br>
              <a:rPr lang="en-PH" dirty="0"/>
            </a:br>
            <a:r>
              <a:rPr lang="en-PH" sz="4000" dirty="0" smtClean="0"/>
              <a:t>“</a:t>
            </a:r>
            <a:r>
              <a:rPr lang="en-PH" sz="4000" dirty="0" err="1" smtClean="0"/>
              <a:t>Gisakit</a:t>
            </a:r>
            <a:r>
              <a:rPr lang="en-PH" sz="4000" dirty="0" smtClean="0"/>
              <a:t> </a:t>
            </a:r>
            <a:r>
              <a:rPr lang="en-PH" sz="4000" dirty="0" err="1" smtClean="0"/>
              <a:t>kami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tanang</a:t>
            </a:r>
            <a:r>
              <a:rPr lang="en-PH" sz="4000" dirty="0" smtClean="0"/>
              <a:t> </a:t>
            </a:r>
            <a:r>
              <a:rPr lang="en-PH" sz="4000" dirty="0" err="1" smtClean="0"/>
              <a:t>paagi</a:t>
            </a:r>
            <a:r>
              <a:rPr lang="en-PH" sz="4000" dirty="0" smtClean="0"/>
              <a:t>, </a:t>
            </a:r>
            <a:r>
              <a:rPr lang="en-PH" sz="4000" dirty="0" err="1" smtClean="0"/>
              <a:t>apan</a:t>
            </a:r>
            <a:r>
              <a:rPr lang="en-PH" sz="4000" dirty="0" smtClean="0"/>
              <a:t> </a:t>
            </a:r>
            <a:r>
              <a:rPr lang="en-PH" sz="4000" dirty="0" err="1" smtClean="0"/>
              <a:t>wala</a:t>
            </a:r>
            <a:r>
              <a:rPr lang="en-PH" sz="4000" dirty="0" smtClean="0"/>
              <a:t> </a:t>
            </a:r>
            <a:r>
              <a:rPr lang="en-PH" sz="4000" dirty="0" err="1" smtClean="0"/>
              <a:t>gayod</a:t>
            </a:r>
            <a:r>
              <a:rPr lang="en-PH" sz="4000" dirty="0" smtClean="0"/>
              <a:t> </a:t>
            </a:r>
            <a:r>
              <a:rPr lang="en-PH" sz="4000" dirty="0" err="1" smtClean="0"/>
              <a:t>mapukan</a:t>
            </a:r>
            <a:r>
              <a:rPr lang="en-PH" sz="4000" dirty="0" smtClean="0"/>
              <a:t>; NALIBOG </a:t>
            </a:r>
            <a:r>
              <a:rPr lang="en-PH" sz="4000" dirty="0" err="1" smtClean="0"/>
              <a:t>apan</a:t>
            </a:r>
            <a:r>
              <a:rPr lang="en-PH" sz="4000" dirty="0" smtClean="0"/>
              <a:t> </a:t>
            </a:r>
            <a:r>
              <a:rPr lang="en-PH" sz="4000" dirty="0" err="1" smtClean="0"/>
              <a:t>wala</a:t>
            </a:r>
            <a:r>
              <a:rPr lang="en-PH" sz="4000" dirty="0" smtClean="0"/>
              <a:t> </a:t>
            </a:r>
            <a:r>
              <a:rPr lang="en-PH" sz="4000" dirty="0" err="1" smtClean="0"/>
              <a:t>gayod</a:t>
            </a:r>
            <a:r>
              <a:rPr lang="en-PH" sz="4000" dirty="0" smtClean="0"/>
              <a:t> </a:t>
            </a:r>
            <a:r>
              <a:rPr lang="en-PH" sz="4000" dirty="0" err="1" smtClean="0"/>
              <a:t>mawad-ig</a:t>
            </a:r>
            <a:r>
              <a:rPr lang="en-PH" sz="4000" dirty="0" smtClean="0"/>
              <a:t> </a:t>
            </a:r>
            <a:r>
              <a:rPr lang="en-PH" sz="4000" dirty="0" err="1" smtClean="0"/>
              <a:t>paglaom</a:t>
            </a:r>
            <a:r>
              <a:rPr lang="en-PH" sz="4000" dirty="0" smtClean="0"/>
              <a:t>. </a:t>
            </a:r>
            <a:r>
              <a:rPr lang="en-PH" sz="4000" dirty="0" err="1" smtClean="0"/>
              <a:t>Gilutos</a:t>
            </a:r>
            <a:r>
              <a:rPr lang="en-PH" sz="4000" dirty="0" smtClean="0"/>
              <a:t> </a:t>
            </a:r>
            <a:r>
              <a:rPr lang="en-PH" sz="4000" dirty="0" err="1" smtClean="0"/>
              <a:t>kami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tawo</a:t>
            </a:r>
            <a:r>
              <a:rPr lang="en-PH" sz="4000" dirty="0" smtClean="0"/>
              <a:t> </a:t>
            </a:r>
            <a:r>
              <a:rPr lang="en-PH" sz="4000" dirty="0" err="1" smtClean="0"/>
              <a:t>apan</a:t>
            </a:r>
            <a:r>
              <a:rPr lang="en-PH" sz="4000" dirty="0" smtClean="0"/>
              <a:t> </a:t>
            </a:r>
            <a:r>
              <a:rPr lang="en-PH" sz="4000" dirty="0" err="1" smtClean="0"/>
              <a:t>wala</a:t>
            </a:r>
            <a:r>
              <a:rPr lang="en-PH" sz="4000" dirty="0" smtClean="0"/>
              <a:t> </a:t>
            </a:r>
            <a:r>
              <a:rPr lang="en-PH" sz="4000" dirty="0" err="1" smtClean="0"/>
              <a:t>gayod</a:t>
            </a:r>
            <a:r>
              <a:rPr lang="en-PH" sz="4000" dirty="0" smtClean="0"/>
              <a:t> </a:t>
            </a:r>
            <a:r>
              <a:rPr lang="en-PH" sz="4000" dirty="0" err="1" smtClean="0"/>
              <a:t>biyai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Dios </a:t>
            </a:r>
            <a:r>
              <a:rPr lang="en-PH" sz="4000" dirty="0" err="1" smtClean="0"/>
              <a:t>ug</a:t>
            </a:r>
            <a:r>
              <a:rPr lang="en-PH" sz="4000" dirty="0" smtClean="0"/>
              <a:t> </a:t>
            </a:r>
            <a:r>
              <a:rPr lang="en-PH" sz="4000" dirty="0" err="1" smtClean="0"/>
              <a:t>bisag</a:t>
            </a:r>
            <a:r>
              <a:rPr lang="en-PH" sz="4000" dirty="0" smtClean="0"/>
              <a:t> </a:t>
            </a:r>
            <a:r>
              <a:rPr lang="en-PH" sz="4000" dirty="0" err="1" smtClean="0"/>
              <a:t>tuod</a:t>
            </a:r>
            <a:r>
              <a:rPr lang="en-PH" sz="4000" dirty="0" smtClean="0"/>
              <a:t> </a:t>
            </a:r>
            <a:r>
              <a:rPr lang="en-PH" sz="4000" dirty="0" err="1" smtClean="0"/>
              <a:t>gidagmalan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makadaghan</a:t>
            </a:r>
            <a:r>
              <a:rPr lang="en-PH" sz="4000" dirty="0" smtClean="0"/>
              <a:t>, </a:t>
            </a:r>
            <a:r>
              <a:rPr lang="en-PH" sz="4000" dirty="0" err="1" smtClean="0"/>
              <a:t>wala</a:t>
            </a:r>
            <a:r>
              <a:rPr lang="en-PH" sz="4000" dirty="0" smtClean="0"/>
              <a:t> </a:t>
            </a:r>
            <a:r>
              <a:rPr lang="en-PH" sz="4000" dirty="0" err="1" smtClean="0"/>
              <a:t>kami</a:t>
            </a:r>
            <a:r>
              <a:rPr lang="en-PH" sz="4000" dirty="0" smtClean="0"/>
              <a:t> </a:t>
            </a:r>
            <a:r>
              <a:rPr lang="en-PH" sz="4000" dirty="0" err="1" smtClean="0"/>
              <a:t>mamatay</a:t>
            </a:r>
            <a:r>
              <a:rPr lang="en-PH" sz="4000" dirty="0" smtClean="0"/>
              <a:t>.”</a:t>
            </a:r>
            <a:r>
              <a:rPr lang="en-PH" dirty="0" smtClean="0"/>
              <a:t/>
            </a:r>
            <a:br>
              <a:rPr lang="en-PH" dirty="0" smtClean="0"/>
            </a:b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PH" sz="5400" dirty="0" smtClean="0"/>
              <a:t>Spiritual Depression</a:t>
            </a:r>
            <a:endParaRPr lang="en-PH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/>
          <a:lstStyle/>
          <a:p>
            <a:pPr algn="l"/>
            <a:r>
              <a:rPr lang="en-PH" sz="3600" dirty="0" smtClean="0">
                <a:solidFill>
                  <a:schemeClr val="tx1"/>
                </a:solidFill>
              </a:rPr>
              <a:t>Text: 2 Cor. 4: 8,9</a:t>
            </a:r>
            <a:endParaRPr lang="en-PH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PH" dirty="0" smtClean="0"/>
              <a:t>What is Depression?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PH" dirty="0" smtClean="0"/>
              <a:t>A form of Mental Illness</a:t>
            </a:r>
          </a:p>
          <a:p>
            <a:r>
              <a:rPr lang="en-PH" dirty="0" smtClean="0"/>
              <a:t>2 degrees of Depression</a:t>
            </a:r>
          </a:p>
          <a:p>
            <a:pPr lvl="1"/>
            <a:r>
              <a:rPr lang="en-PH" dirty="0" smtClean="0"/>
              <a:t>Minor/mild</a:t>
            </a:r>
          </a:p>
          <a:p>
            <a:pPr lvl="1"/>
            <a:r>
              <a:rPr lang="en-PH" dirty="0" smtClean="0"/>
              <a:t>Major</a:t>
            </a:r>
          </a:p>
          <a:p>
            <a:r>
              <a:rPr lang="en-PH" dirty="0" smtClean="0"/>
              <a:t>Why should we prevent Depression?</a:t>
            </a:r>
          </a:p>
          <a:p>
            <a:pPr lvl="1"/>
            <a:r>
              <a:rPr lang="en-PH" dirty="0" smtClean="0"/>
              <a:t>sadness, inability to socialize, inferiority</a:t>
            </a:r>
          </a:p>
          <a:p>
            <a:pPr lvl="1"/>
            <a:r>
              <a:rPr lang="en-PH" dirty="0" smtClean="0"/>
              <a:t>It could cause Psychosomatic Diseases</a:t>
            </a:r>
          </a:p>
          <a:p>
            <a:pPr lvl="1"/>
            <a:r>
              <a:rPr lang="en-PH" dirty="0" smtClean="0"/>
              <a:t>Proverbs 17: 22(KJV) says</a:t>
            </a:r>
          </a:p>
          <a:p>
            <a:pPr lvl="2">
              <a:buNone/>
            </a:pPr>
            <a:r>
              <a:rPr lang="en-PH" i="1" dirty="0" smtClean="0"/>
              <a:t>A merry heart does good, like medicine, but the “broken spirit” dries the bones.</a:t>
            </a:r>
          </a:p>
          <a:p>
            <a:pPr lvl="3">
              <a:buNone/>
            </a:pPr>
            <a:endParaRPr lang="en-PH" dirty="0" smtClean="0"/>
          </a:p>
          <a:p>
            <a:pPr lvl="3"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PH" dirty="0" smtClean="0"/>
              <a:t>Paul’s Advice</a:t>
            </a:r>
            <a:endParaRPr lang="en-P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6096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PH" sz="5400" b="1" dirty="0" smtClean="0">
                <a:solidFill>
                  <a:schemeClr val="accent6">
                    <a:lumMod val="10000"/>
                  </a:schemeClr>
                </a:solidFill>
              </a:rPr>
              <a:t>L</a:t>
            </a:r>
          </a:p>
          <a:p>
            <a:pPr>
              <a:buNone/>
            </a:pPr>
            <a:endParaRPr lang="en-PH" sz="54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PH" sz="5400" b="1" dirty="0" smtClean="0">
                <a:solidFill>
                  <a:schemeClr val="accent6">
                    <a:lumMod val="10000"/>
                  </a:schemeClr>
                </a:solidFill>
              </a:rPr>
              <a:t>L</a:t>
            </a:r>
          </a:p>
          <a:p>
            <a:pPr>
              <a:buNone/>
            </a:pPr>
            <a:endParaRPr lang="en-PH" sz="14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en-PH" sz="54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PH" sz="5400" b="1" dirty="0" smtClean="0">
                <a:solidFill>
                  <a:schemeClr val="accent6">
                    <a:lumMod val="10000"/>
                  </a:schemeClr>
                </a:solidFill>
              </a:rPr>
              <a:t>L</a:t>
            </a:r>
            <a:endParaRPr lang="en-PH" sz="54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28800" y="1524000"/>
            <a:ext cx="6934200" cy="4800600"/>
          </a:xfrm>
        </p:spPr>
        <p:txBody>
          <a:bodyPr>
            <a:normAutofit fontScale="92500" lnSpcReduction="20000"/>
          </a:bodyPr>
          <a:lstStyle/>
          <a:p>
            <a:endParaRPr lang="en-PH" dirty="0" smtClean="0"/>
          </a:p>
          <a:p>
            <a:pPr>
              <a:buNone/>
            </a:pPr>
            <a:r>
              <a:rPr lang="en-PH" sz="4400" dirty="0" err="1" smtClean="0"/>
              <a:t>ook</a:t>
            </a:r>
            <a:r>
              <a:rPr lang="en-PH" sz="4400" dirty="0" smtClean="0"/>
              <a:t> </a:t>
            </a:r>
            <a:r>
              <a:rPr lang="en-PH" sz="4400" dirty="0" smtClean="0"/>
              <a:t>on the “Brighter Side</a:t>
            </a:r>
            <a:r>
              <a:rPr lang="en-PH" sz="4400" dirty="0" smtClean="0"/>
              <a:t>”</a:t>
            </a:r>
          </a:p>
          <a:p>
            <a:pPr>
              <a:buNone/>
            </a:pPr>
            <a:endParaRPr lang="en-PH" sz="4400" dirty="0" smtClean="0"/>
          </a:p>
          <a:p>
            <a:pPr>
              <a:buNone/>
            </a:pPr>
            <a:endParaRPr lang="en-PH" sz="4400" dirty="0" smtClean="0"/>
          </a:p>
          <a:p>
            <a:pPr>
              <a:buNone/>
            </a:pPr>
            <a:r>
              <a:rPr lang="en-PH" sz="4400" dirty="0" err="1" smtClean="0"/>
              <a:t>ive</a:t>
            </a:r>
            <a:r>
              <a:rPr lang="en-PH" sz="4400" dirty="0" smtClean="0"/>
              <a:t> Contented</a:t>
            </a:r>
          </a:p>
          <a:p>
            <a:pPr>
              <a:buNone/>
            </a:pPr>
            <a:endParaRPr lang="en-PH" sz="4400" dirty="0" smtClean="0"/>
          </a:p>
          <a:p>
            <a:pPr>
              <a:buNone/>
            </a:pPr>
            <a:endParaRPr lang="en-PH" sz="4400" dirty="0" smtClean="0"/>
          </a:p>
          <a:p>
            <a:pPr>
              <a:buNone/>
            </a:pPr>
            <a:endParaRPr lang="en-PH" sz="4400" dirty="0" smtClean="0"/>
          </a:p>
          <a:p>
            <a:pPr>
              <a:buNone/>
            </a:pPr>
            <a:r>
              <a:rPr lang="en-PH" sz="4400" dirty="0" err="1" smtClean="0"/>
              <a:t>ead</a:t>
            </a:r>
            <a:r>
              <a:rPr lang="en-PH" sz="4400" dirty="0" smtClean="0"/>
              <a:t> </a:t>
            </a:r>
            <a:r>
              <a:rPr lang="en-PH" sz="4400" dirty="0" smtClean="0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I. </a:t>
            </a:r>
            <a:r>
              <a:rPr lang="en-PH" dirty="0" smtClean="0"/>
              <a:t>Look on the “Brighter Side”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PH" dirty="0" smtClean="0"/>
              <a:t>Paul’s </a:t>
            </a:r>
            <a:r>
              <a:rPr lang="en-PH" dirty="0" smtClean="0">
                <a:solidFill>
                  <a:schemeClr val="bg1"/>
                </a:solidFill>
              </a:rPr>
              <a:t>Options</a:t>
            </a:r>
          </a:p>
          <a:p>
            <a:pPr lvl="2"/>
            <a:r>
              <a:rPr lang="en-PH" dirty="0" smtClean="0"/>
              <a:t>To focus on his problems/troubles</a:t>
            </a:r>
          </a:p>
          <a:p>
            <a:pPr lvl="2"/>
            <a:r>
              <a:rPr lang="en-PH" dirty="0" smtClean="0"/>
              <a:t>To focus on God</a:t>
            </a:r>
          </a:p>
          <a:p>
            <a:pPr lvl="2"/>
            <a:endParaRPr lang="en-PH" dirty="0" smtClean="0"/>
          </a:p>
          <a:p>
            <a:r>
              <a:rPr lang="en-PH" dirty="0" smtClean="0"/>
              <a:t>Pauls’ </a:t>
            </a:r>
            <a:r>
              <a:rPr lang="en-PH" dirty="0" smtClean="0">
                <a:solidFill>
                  <a:schemeClr val="bg1"/>
                </a:solidFill>
              </a:rPr>
              <a:t>Liabilities</a:t>
            </a:r>
          </a:p>
          <a:p>
            <a:pPr lvl="2"/>
            <a:r>
              <a:rPr lang="en-PH" dirty="0" smtClean="0"/>
              <a:t>Religious- other disciples wont accept him</a:t>
            </a:r>
          </a:p>
          <a:p>
            <a:pPr lvl="2"/>
            <a:r>
              <a:rPr lang="en-PH" dirty="0" smtClean="0"/>
              <a:t>Political- imprisoned, punished many times,  “identity crisis”</a:t>
            </a:r>
          </a:p>
          <a:p>
            <a:pPr lvl="2"/>
            <a:r>
              <a:rPr lang="en-PH" dirty="0" smtClean="0"/>
              <a:t>Physical . Eye ailment… regarded as “thorn in the flesh”</a:t>
            </a:r>
          </a:p>
          <a:p>
            <a:pPr lvl="2"/>
            <a:r>
              <a:rPr lang="en-PH" dirty="0" smtClean="0"/>
              <a:t>Economically- poor.. He is making tents to support his ministry..</a:t>
            </a:r>
          </a:p>
          <a:p>
            <a:pPr lvl="2"/>
            <a:endParaRPr lang="en-PH" dirty="0" smtClean="0"/>
          </a:p>
          <a:p>
            <a:r>
              <a:rPr lang="en-PH" dirty="0" smtClean="0"/>
              <a:t>Pauls’ </a:t>
            </a:r>
            <a:r>
              <a:rPr lang="en-PH" dirty="0" smtClean="0">
                <a:solidFill>
                  <a:schemeClr val="bg1"/>
                </a:solidFill>
              </a:rPr>
              <a:t>Decision</a:t>
            </a:r>
          </a:p>
          <a:p>
            <a:pPr lvl="2"/>
            <a:r>
              <a:rPr lang="en-PH" dirty="0" smtClean="0"/>
              <a:t>He had chosen to focus on God’s Greatness</a:t>
            </a:r>
          </a:p>
          <a:p>
            <a:pPr lvl="2"/>
            <a:r>
              <a:rPr lang="en-PH" dirty="0" smtClean="0"/>
              <a:t>“our God is always bigger than our problems..”</a:t>
            </a:r>
          </a:p>
          <a:p>
            <a:pPr lvl="2"/>
            <a:r>
              <a:rPr lang="en-PH" dirty="0" err="1" smtClean="0"/>
              <a:t>Kinsa</a:t>
            </a:r>
            <a:r>
              <a:rPr lang="en-PH" dirty="0" smtClean="0"/>
              <a:t> </a:t>
            </a:r>
            <a:r>
              <a:rPr lang="en-PH" dirty="0" err="1" smtClean="0"/>
              <a:t>makadugang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iyang</a:t>
            </a:r>
            <a:r>
              <a:rPr lang="en-PH" dirty="0" smtClean="0"/>
              <a:t> </a:t>
            </a:r>
            <a:r>
              <a:rPr lang="en-PH" dirty="0" err="1" smtClean="0"/>
              <a:t>kinabuhi</a:t>
            </a:r>
            <a:r>
              <a:rPr lang="en-PH" dirty="0" smtClean="0"/>
              <a:t> </a:t>
            </a:r>
            <a:r>
              <a:rPr lang="en-PH" dirty="0" err="1" smtClean="0"/>
              <a:t>pinaagi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pagpalibog</a:t>
            </a:r>
            <a:r>
              <a:rPr lang="en-PH" dirty="0" smtClean="0"/>
              <a:t>..???</a:t>
            </a:r>
          </a:p>
          <a:p>
            <a:pPr>
              <a:buNone/>
            </a:pPr>
            <a:r>
              <a:rPr lang="en-PH" dirty="0" smtClean="0"/>
              <a:t>    Phil. 4: 13 says </a:t>
            </a:r>
          </a:p>
          <a:p>
            <a:pPr algn="ctr">
              <a:buNone/>
            </a:pPr>
            <a:r>
              <a:rPr lang="en-PH" sz="2400" i="1" dirty="0" smtClean="0"/>
              <a:t>“ I can DO ALL THINGS through </a:t>
            </a:r>
            <a:r>
              <a:rPr lang="en-PH" sz="2400" b="1" i="1" dirty="0" smtClean="0"/>
              <a:t>CHRIST </a:t>
            </a:r>
            <a:r>
              <a:rPr lang="en-PH" sz="2400" i="1" dirty="0" smtClean="0"/>
              <a:t>who gives me strength.”   </a:t>
            </a:r>
          </a:p>
          <a:p>
            <a:pPr>
              <a:buNone/>
            </a:pPr>
            <a:endParaRPr lang="en-PH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PH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II. </a:t>
            </a:r>
            <a:r>
              <a:rPr lang="en-PH" dirty="0" smtClean="0"/>
              <a:t>Live Contented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PH" dirty="0" smtClean="0"/>
              <a:t>In Phil. 4: 11,  Paul says,</a:t>
            </a:r>
          </a:p>
          <a:p>
            <a:pPr algn="ctr">
              <a:buNone/>
            </a:pPr>
            <a:r>
              <a:rPr lang="en-PH" i="1" dirty="0" smtClean="0"/>
              <a:t>“Not that I speak in regard to need, for I have learned in whatever state I am, to be CONTENT. . .”</a:t>
            </a:r>
            <a:endParaRPr lang="en-PH" sz="1600" i="1" dirty="0" smtClean="0"/>
          </a:p>
          <a:p>
            <a:pPr algn="ctr">
              <a:buNone/>
            </a:pPr>
            <a:endParaRPr lang="en-PH" sz="1600" i="1" dirty="0" smtClean="0"/>
          </a:p>
          <a:p>
            <a:r>
              <a:rPr lang="en-PH" sz="2000" dirty="0" smtClean="0"/>
              <a:t>Not to be confused with being “STAGNANT/ lukewarm” (Rev. 3: 16)</a:t>
            </a:r>
          </a:p>
          <a:p>
            <a:endParaRPr lang="en-PH" sz="2000" dirty="0" smtClean="0"/>
          </a:p>
          <a:p>
            <a:r>
              <a:rPr lang="en-PH" dirty="0" smtClean="0"/>
              <a:t>We must learn to live within our “means”</a:t>
            </a:r>
          </a:p>
          <a:p>
            <a:pPr>
              <a:buNone/>
            </a:pPr>
            <a:r>
              <a:rPr lang="en-PH" dirty="0" smtClean="0"/>
              <a:t> </a:t>
            </a:r>
            <a:r>
              <a:rPr lang="en-PH" dirty="0" smtClean="0"/>
              <a:t>   - “if we are earning 5, avoid spending 6.”</a:t>
            </a:r>
          </a:p>
          <a:p>
            <a:pPr>
              <a:buNone/>
            </a:pPr>
            <a:r>
              <a:rPr lang="en-PH" dirty="0" smtClean="0"/>
              <a:t>    -</a:t>
            </a:r>
            <a:r>
              <a:rPr lang="en-PH" dirty="0" smtClean="0"/>
              <a:t>setting REALISTIC goals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 </a:t>
            </a:r>
            <a:r>
              <a:rPr lang="en-PH" dirty="0" smtClean="0"/>
              <a:t>   -</a:t>
            </a:r>
            <a:r>
              <a:rPr lang="en-PH" dirty="0" smtClean="0"/>
              <a:t>Slowly, but Surely… not too aggressive</a:t>
            </a:r>
            <a:endParaRPr lang="en-PH" dirty="0" smtClean="0"/>
          </a:p>
          <a:p>
            <a:pPr>
              <a:buNone/>
            </a:pPr>
            <a:endParaRPr lang="en-PH" i="1" dirty="0" smtClean="0"/>
          </a:p>
          <a:p>
            <a:pPr>
              <a:buNone/>
            </a:pPr>
            <a:endParaRPr lang="en-PH" i="1" dirty="0" smtClean="0"/>
          </a:p>
          <a:p>
            <a:pPr>
              <a:buNone/>
            </a:pPr>
            <a:endParaRPr lang="en-PH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424452"/>
          </a:xfrm>
        </p:spPr>
        <p:txBody>
          <a:bodyPr/>
          <a:lstStyle/>
          <a:p>
            <a:pPr algn="l"/>
            <a:r>
              <a:rPr lang="en-PH" dirty="0" smtClean="0"/>
              <a:t>Illustration: CLOCK</a:t>
            </a:r>
            <a:endParaRPr lang="en-PH" dirty="0"/>
          </a:p>
        </p:txBody>
      </p:sp>
      <p:pic>
        <p:nvPicPr>
          <p:cNvPr id="1026" name="Picture 2" descr="C:\Program Files\Microsoft Office\MEDIA\CAGCAT10\j0234131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685800" y="2438400"/>
            <a:ext cx="2362200" cy="3657599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352800" y="2362200"/>
            <a:ext cx="5334001" cy="41910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“A good clock can never be determined by how fast/slow its hands rotate… it is measured by the accuracy of time it shows.”</a:t>
            </a:r>
          </a:p>
          <a:p>
            <a:endParaRPr lang="en-PH" dirty="0" smtClean="0"/>
          </a:p>
          <a:p>
            <a:r>
              <a:rPr lang="en-PH" dirty="0" smtClean="0"/>
              <a:t>Over-</a:t>
            </a:r>
            <a:r>
              <a:rPr lang="en-PH" dirty="0" err="1" smtClean="0"/>
              <a:t>aggresiveness</a:t>
            </a:r>
            <a:r>
              <a:rPr lang="en-PH" dirty="0" smtClean="0"/>
              <a:t> can cause Depression/ “burnout”</a:t>
            </a:r>
          </a:p>
          <a:p>
            <a:endParaRPr lang="en-PH" dirty="0" smtClean="0"/>
          </a:p>
          <a:p>
            <a:r>
              <a:rPr lang="en-PH" dirty="0" smtClean="0"/>
              <a:t>(1 Kings 19: 4) lesson from Elijah</a:t>
            </a:r>
          </a:p>
          <a:p>
            <a:endParaRPr lang="en-PH" dirty="0" smtClean="0"/>
          </a:p>
          <a:p>
            <a:r>
              <a:rPr lang="en-PH" dirty="0" smtClean="0"/>
              <a:t>“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tumatakbong</a:t>
            </a:r>
            <a:r>
              <a:rPr lang="en-PH" dirty="0" smtClean="0"/>
              <a:t> </a:t>
            </a:r>
            <a:r>
              <a:rPr lang="en-PH" dirty="0" err="1" smtClean="0"/>
              <a:t>matulin</a:t>
            </a:r>
            <a:r>
              <a:rPr lang="en-PH" dirty="0" smtClean="0"/>
              <a:t> kung </a:t>
            </a:r>
            <a:r>
              <a:rPr lang="en-PH" dirty="0" err="1" smtClean="0"/>
              <a:t>matinik</a:t>
            </a:r>
            <a:r>
              <a:rPr lang="en-PH" dirty="0" smtClean="0"/>
              <a:t> ay </a:t>
            </a:r>
            <a:r>
              <a:rPr lang="en-PH" dirty="0" err="1" smtClean="0"/>
              <a:t>malalim</a:t>
            </a:r>
            <a:r>
              <a:rPr lang="en-PH" dirty="0" smtClean="0"/>
              <a:t>..”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PH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III. </a:t>
            </a:r>
            <a:r>
              <a:rPr lang="en-PH" dirty="0" smtClean="0"/>
              <a:t>Lead Others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PH" sz="2000" dirty="0" smtClean="0"/>
              <a:t>1 Cor. 11: 1(KJV) says, “Imitate me, just as I also imitate Christ.”</a:t>
            </a:r>
          </a:p>
          <a:p>
            <a:pPr>
              <a:buNone/>
            </a:pPr>
            <a:endParaRPr lang="en-PH" sz="2000" dirty="0" smtClean="0"/>
          </a:p>
          <a:p>
            <a:r>
              <a:rPr lang="en-PH" dirty="0" smtClean="0">
                <a:solidFill>
                  <a:schemeClr val="accent6">
                    <a:lumMod val="10000"/>
                  </a:schemeClr>
                </a:solidFill>
              </a:rPr>
              <a:t>INSPECT YOURSELF</a:t>
            </a:r>
          </a:p>
          <a:p>
            <a:pPr lvl="1"/>
            <a:r>
              <a:rPr lang="en-PH" dirty="0" smtClean="0">
                <a:solidFill>
                  <a:schemeClr val="tx1">
                    <a:lumMod val="95000"/>
                  </a:schemeClr>
                </a:solidFill>
              </a:rPr>
              <a:t>Evaluate your heart and spiritual status</a:t>
            </a:r>
          </a:p>
          <a:p>
            <a:pPr lvl="1"/>
            <a:r>
              <a:rPr lang="en-PH" dirty="0" smtClean="0">
                <a:solidFill>
                  <a:schemeClr val="tx1">
                    <a:lumMod val="95000"/>
                  </a:schemeClr>
                </a:solidFill>
              </a:rPr>
              <a:t>Luke 6: 39, ”can a blind man lead a blind man?</a:t>
            </a:r>
          </a:p>
          <a:p>
            <a:r>
              <a:rPr lang="en-PH" dirty="0" smtClean="0">
                <a:solidFill>
                  <a:schemeClr val="accent6">
                    <a:lumMod val="10000"/>
                  </a:schemeClr>
                </a:solidFill>
              </a:rPr>
              <a:t>INVITE THEM</a:t>
            </a:r>
          </a:p>
          <a:p>
            <a:pPr lvl="1"/>
            <a:r>
              <a:rPr lang="en-PH" dirty="0" smtClean="0"/>
              <a:t>If we have seen the TRUTH </a:t>
            </a:r>
            <a:r>
              <a:rPr lang="en-PH" u="sng" dirty="0" smtClean="0"/>
              <a:t>we should NOT </a:t>
            </a:r>
            <a:r>
              <a:rPr lang="en-PH" dirty="0" smtClean="0"/>
              <a:t>keep it for ourselves only.. we should tell it to others also.. Ex. (John 1: 46) Philip said to Nathanael, </a:t>
            </a:r>
            <a:r>
              <a:rPr lang="en-PH" b="1" dirty="0" smtClean="0">
                <a:solidFill>
                  <a:schemeClr val="accent6">
                    <a:lumMod val="10000"/>
                  </a:schemeClr>
                </a:solidFill>
              </a:rPr>
              <a:t>“Come and see.”</a:t>
            </a:r>
          </a:p>
          <a:p>
            <a:r>
              <a:rPr lang="en-PH" dirty="0" smtClean="0">
                <a:solidFill>
                  <a:schemeClr val="accent6">
                    <a:lumMod val="10000"/>
                  </a:schemeClr>
                </a:solidFill>
              </a:rPr>
              <a:t>IGNITE THEM</a:t>
            </a:r>
          </a:p>
          <a:p>
            <a:pPr lvl="1"/>
            <a:r>
              <a:rPr lang="en-PH" dirty="0" smtClean="0">
                <a:solidFill>
                  <a:schemeClr val="tx1">
                    <a:lumMod val="95000"/>
                  </a:schemeClr>
                </a:solidFill>
              </a:rPr>
              <a:t>With the Word of God</a:t>
            </a:r>
            <a:r>
              <a:rPr lang="en-PH" sz="2800" dirty="0" smtClean="0">
                <a:solidFill>
                  <a:schemeClr val="tx1">
                    <a:lumMod val="95000"/>
                  </a:schemeClr>
                </a:solidFill>
              </a:rPr>
              <a:t>… challenging, encouraging, and teaching them</a:t>
            </a:r>
            <a:endParaRPr lang="en-PH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274</TotalTime>
  <Words>462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2 Corinto 4: 8,9  “Gisakit kami sa tanang paagi, apan wala gayod mapukan; NALIBOG apan wala gayod mawad-ig paglaom. Gilutos kami sa mga tawo apan wala gayod biyai sa Dios ug bisag tuod gidagmalan sa makadaghan, wala kami mamatay.” </vt:lpstr>
      <vt:lpstr>Spiritual Depression</vt:lpstr>
      <vt:lpstr>What is Depression?</vt:lpstr>
      <vt:lpstr>Paul’s Advice</vt:lpstr>
      <vt:lpstr>I. Look on the “Brighter Side”</vt:lpstr>
      <vt:lpstr>II. Live Contented</vt:lpstr>
      <vt:lpstr>Illustration: CLOCK</vt:lpstr>
      <vt:lpstr>III. Lead Others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29</cp:revision>
  <dcterms:created xsi:type="dcterms:W3CDTF">2012-08-25T15:56:01Z</dcterms:created>
  <dcterms:modified xsi:type="dcterms:W3CDTF">2012-08-25T20:30:45Z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 Mode">
    <vt:lpwstr>student</vt:lpwstr>
  </property>
  <property fmtid="{D5CDD505-2E9C-101B-9397-08002B2CF9AE}" pid="3" name="SE DAP Default">
    <vt:lpwstr>NODEFAULTDAP</vt:lpwstr>
  </property>
  <property fmtid="{D5CDD505-2E9C-101B-9397-08002B2CF9AE}" pid="4" name="SE DAP">
    <vt:lpwstr>[ContentDir]\Student\MS\Templates\Controversial Topic\Controversial Topic.xml</vt:lpwstr>
  </property>
  <property fmtid="{D5CDD505-2E9C-101B-9397-08002B2CF9AE}" pid="5" name="SE DAP Check Values">
    <vt:lpwstr>0</vt:lpwstr>
  </property>
</Properties>
</file>